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2"/>
  </p:notesMasterIdLst>
  <p:handoutMasterIdLst>
    <p:handoutMasterId r:id="rId23"/>
  </p:handoutMasterIdLst>
  <p:sldIdLst>
    <p:sldId id="256" r:id="rId2"/>
    <p:sldId id="289" r:id="rId3"/>
    <p:sldId id="275" r:id="rId4"/>
    <p:sldId id="276" r:id="rId5"/>
    <p:sldId id="294" r:id="rId6"/>
    <p:sldId id="278" r:id="rId7"/>
    <p:sldId id="292" r:id="rId8"/>
    <p:sldId id="290" r:id="rId9"/>
    <p:sldId id="293" r:id="rId10"/>
    <p:sldId id="279" r:id="rId11"/>
    <p:sldId id="281" r:id="rId12"/>
    <p:sldId id="286" r:id="rId13"/>
    <p:sldId id="280" r:id="rId14"/>
    <p:sldId id="296" r:id="rId15"/>
    <p:sldId id="282" r:id="rId16"/>
    <p:sldId id="287" r:id="rId17"/>
    <p:sldId id="283" r:id="rId18"/>
    <p:sldId id="284" r:id="rId19"/>
    <p:sldId id="288" r:id="rId20"/>
    <p:sldId id="295" r:id="rId21"/>
  </p:sldIdLst>
  <p:sldSz cx="9144000" cy="6858000" type="screen4x3"/>
  <p:notesSz cx="6794500" cy="9931400"/>
  <p:defaultTextStyle>
    <a:defPPr>
      <a:defRPr lang="en-GB"/>
    </a:defPPr>
    <a:lvl1pPr algn="ctr" rtl="0" fontAlgn="base">
      <a:spcBef>
        <a:spcPct val="0"/>
      </a:spcBef>
      <a:spcAft>
        <a:spcPct val="0"/>
      </a:spcAft>
      <a:defRPr kern="1200">
        <a:solidFill>
          <a:schemeClr val="tx2"/>
        </a:solidFill>
        <a:latin typeface="Arial" charset="0"/>
        <a:ea typeface="+mn-ea"/>
        <a:cs typeface="+mn-cs"/>
      </a:defRPr>
    </a:lvl1pPr>
    <a:lvl2pPr marL="457200" algn="ctr" rtl="0" fontAlgn="base">
      <a:spcBef>
        <a:spcPct val="0"/>
      </a:spcBef>
      <a:spcAft>
        <a:spcPct val="0"/>
      </a:spcAft>
      <a:defRPr kern="1200">
        <a:solidFill>
          <a:schemeClr val="tx2"/>
        </a:solidFill>
        <a:latin typeface="Arial" charset="0"/>
        <a:ea typeface="+mn-ea"/>
        <a:cs typeface="+mn-cs"/>
      </a:defRPr>
    </a:lvl2pPr>
    <a:lvl3pPr marL="914400" algn="ctr" rtl="0" fontAlgn="base">
      <a:spcBef>
        <a:spcPct val="0"/>
      </a:spcBef>
      <a:spcAft>
        <a:spcPct val="0"/>
      </a:spcAft>
      <a:defRPr kern="1200">
        <a:solidFill>
          <a:schemeClr val="tx2"/>
        </a:solidFill>
        <a:latin typeface="Arial" charset="0"/>
        <a:ea typeface="+mn-ea"/>
        <a:cs typeface="+mn-cs"/>
      </a:defRPr>
    </a:lvl3pPr>
    <a:lvl4pPr marL="1371600" algn="ctr" rtl="0" fontAlgn="base">
      <a:spcBef>
        <a:spcPct val="0"/>
      </a:spcBef>
      <a:spcAft>
        <a:spcPct val="0"/>
      </a:spcAft>
      <a:defRPr kern="1200">
        <a:solidFill>
          <a:schemeClr val="tx2"/>
        </a:solidFill>
        <a:latin typeface="Arial" charset="0"/>
        <a:ea typeface="+mn-ea"/>
        <a:cs typeface="+mn-cs"/>
      </a:defRPr>
    </a:lvl4pPr>
    <a:lvl5pPr marL="1828800" algn="ctr" rtl="0" fontAlgn="base">
      <a:spcBef>
        <a:spcPct val="0"/>
      </a:spcBef>
      <a:spcAft>
        <a:spcPct val="0"/>
      </a:spcAft>
      <a:defRPr kern="1200">
        <a:solidFill>
          <a:schemeClr val="tx2"/>
        </a:solidFill>
        <a:latin typeface="Arial" charset="0"/>
        <a:ea typeface="+mn-ea"/>
        <a:cs typeface="+mn-cs"/>
      </a:defRPr>
    </a:lvl5pPr>
    <a:lvl6pPr marL="2286000" algn="l" defTabSz="914400" rtl="0" eaLnBrk="1" latinLnBrk="0" hangingPunct="1">
      <a:defRPr kern="1200">
        <a:solidFill>
          <a:schemeClr val="tx2"/>
        </a:solidFill>
        <a:latin typeface="Arial" charset="0"/>
        <a:ea typeface="+mn-ea"/>
        <a:cs typeface="+mn-cs"/>
      </a:defRPr>
    </a:lvl6pPr>
    <a:lvl7pPr marL="2743200" algn="l" defTabSz="914400" rtl="0" eaLnBrk="1" latinLnBrk="0" hangingPunct="1">
      <a:defRPr kern="1200">
        <a:solidFill>
          <a:schemeClr val="tx2"/>
        </a:solidFill>
        <a:latin typeface="Arial" charset="0"/>
        <a:ea typeface="+mn-ea"/>
        <a:cs typeface="+mn-cs"/>
      </a:defRPr>
    </a:lvl7pPr>
    <a:lvl8pPr marL="3200400" algn="l" defTabSz="914400" rtl="0" eaLnBrk="1" latinLnBrk="0" hangingPunct="1">
      <a:defRPr kern="1200">
        <a:solidFill>
          <a:schemeClr val="tx2"/>
        </a:solidFill>
        <a:latin typeface="Arial" charset="0"/>
        <a:ea typeface="+mn-ea"/>
        <a:cs typeface="+mn-cs"/>
      </a:defRPr>
    </a:lvl8pPr>
    <a:lvl9pPr marL="3657600" algn="l" defTabSz="914400" rtl="0" eaLnBrk="1" latinLnBrk="0" hangingPunct="1">
      <a:defRPr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86339" autoAdjust="0"/>
  </p:normalViewPr>
  <p:slideViewPr>
    <p:cSldViewPr>
      <p:cViewPr>
        <p:scale>
          <a:sx n="90" d="100"/>
          <a:sy n="90" d="100"/>
        </p:scale>
        <p:origin x="1986" y="234"/>
      </p:cViewPr>
      <p:guideLst>
        <p:guide orient="horz" pos="2160"/>
        <p:guide pos="2880"/>
      </p:guideLst>
    </p:cSldViewPr>
  </p:slideViewPr>
  <p:outlineViewPr>
    <p:cViewPr>
      <p:scale>
        <a:sx n="33" d="100"/>
        <a:sy n="33" d="100"/>
      </p:scale>
      <p:origin x="42" y="21396"/>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05" d="100"/>
          <a:sy n="105" d="100"/>
        </p:scale>
        <p:origin x="-1050"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2"/>
            <a:ext cx="2944486" cy="4960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pPr>
              <a:defRPr/>
            </a:pPr>
            <a:endParaRPr lang="en-NZ"/>
          </a:p>
        </p:txBody>
      </p:sp>
      <p:sp>
        <p:nvSpPr>
          <p:cNvPr id="30723" name="Rectangle 3"/>
          <p:cNvSpPr>
            <a:spLocks noGrp="1" noChangeArrowheads="1"/>
          </p:cNvSpPr>
          <p:nvPr>
            <p:ph type="dt" sz="quarter" idx="1"/>
          </p:nvPr>
        </p:nvSpPr>
        <p:spPr bwMode="auto">
          <a:xfrm>
            <a:off x="3848495" y="2"/>
            <a:ext cx="2944486" cy="4960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NZ"/>
          </a:p>
        </p:txBody>
      </p:sp>
      <p:sp>
        <p:nvSpPr>
          <p:cNvPr id="30724" name="Rectangle 4"/>
          <p:cNvSpPr>
            <a:spLocks noGrp="1" noChangeArrowheads="1"/>
          </p:cNvSpPr>
          <p:nvPr>
            <p:ph type="ftr" sz="quarter" idx="2"/>
          </p:nvPr>
        </p:nvSpPr>
        <p:spPr bwMode="auto">
          <a:xfrm>
            <a:off x="1" y="9433829"/>
            <a:ext cx="2944486" cy="4960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pPr>
              <a:defRPr/>
            </a:pPr>
            <a:endParaRPr lang="en-NZ"/>
          </a:p>
        </p:txBody>
      </p:sp>
      <p:sp>
        <p:nvSpPr>
          <p:cNvPr id="30725" name="Rectangle 5"/>
          <p:cNvSpPr>
            <a:spLocks noGrp="1" noChangeArrowheads="1"/>
          </p:cNvSpPr>
          <p:nvPr>
            <p:ph type="sldNum" sz="quarter" idx="3"/>
          </p:nvPr>
        </p:nvSpPr>
        <p:spPr bwMode="auto">
          <a:xfrm>
            <a:off x="3848495" y="9433829"/>
            <a:ext cx="2944486" cy="4960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BB33D0B8-3859-4314-B1D8-94F10DFF3931}" type="slidenum">
              <a:rPr lang="en-NZ"/>
              <a:pPr>
                <a:defRPr/>
              </a:pPr>
              <a:t>‹#›</a:t>
            </a:fld>
            <a:endParaRPr lang="en-NZ"/>
          </a:p>
        </p:txBody>
      </p:sp>
    </p:spTree>
    <p:extLst>
      <p:ext uri="{BB962C8B-B14F-4D97-AF65-F5344CB8AC3E}">
        <p14:creationId xmlns:p14="http://schemas.microsoft.com/office/powerpoint/2010/main" val="814003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2"/>
            <a:ext cx="2944486" cy="49603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solidFill>
                  <a:schemeClr val="tx1"/>
                </a:solidFill>
              </a:defRPr>
            </a:lvl1pPr>
          </a:lstStyle>
          <a:p>
            <a:pPr>
              <a:defRPr/>
            </a:pPr>
            <a:endParaRPr lang="en-GB"/>
          </a:p>
        </p:txBody>
      </p:sp>
      <p:sp>
        <p:nvSpPr>
          <p:cNvPr id="25603" name="Rectangle 3"/>
          <p:cNvSpPr>
            <a:spLocks noGrp="1" noChangeArrowheads="1"/>
          </p:cNvSpPr>
          <p:nvPr>
            <p:ph type="dt" idx="1"/>
          </p:nvPr>
        </p:nvSpPr>
        <p:spPr bwMode="auto">
          <a:xfrm>
            <a:off x="3848495" y="2"/>
            <a:ext cx="2944486" cy="49603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solidFill>
                  <a:schemeClr val="tx1"/>
                </a:solidFill>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914400" y="746125"/>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679148" y="4718455"/>
            <a:ext cx="5436207" cy="446735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5606" name="Rectangle 6"/>
          <p:cNvSpPr>
            <a:spLocks noGrp="1" noChangeArrowheads="1"/>
          </p:cNvSpPr>
          <p:nvPr>
            <p:ph type="ftr" sz="quarter" idx="4"/>
          </p:nvPr>
        </p:nvSpPr>
        <p:spPr bwMode="auto">
          <a:xfrm>
            <a:off x="1" y="9433829"/>
            <a:ext cx="2944486" cy="49603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solidFill>
                  <a:schemeClr val="tx1"/>
                </a:solidFill>
              </a:defRPr>
            </a:lvl1pPr>
          </a:lstStyle>
          <a:p>
            <a:pPr>
              <a:defRPr/>
            </a:pPr>
            <a:endParaRPr lang="en-GB"/>
          </a:p>
        </p:txBody>
      </p:sp>
      <p:sp>
        <p:nvSpPr>
          <p:cNvPr id="25607" name="Rectangle 7"/>
          <p:cNvSpPr>
            <a:spLocks noGrp="1" noChangeArrowheads="1"/>
          </p:cNvSpPr>
          <p:nvPr>
            <p:ph type="sldNum" sz="quarter" idx="5"/>
          </p:nvPr>
        </p:nvSpPr>
        <p:spPr bwMode="auto">
          <a:xfrm>
            <a:off x="3848495" y="9433829"/>
            <a:ext cx="2944486" cy="49603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solidFill>
                  <a:schemeClr val="tx1"/>
                </a:solidFill>
              </a:defRPr>
            </a:lvl1pPr>
          </a:lstStyle>
          <a:p>
            <a:pPr>
              <a:defRPr/>
            </a:pPr>
            <a:fld id="{8B25B4D0-8D6D-4303-B187-9E0B4F5B70C8}" type="slidenum">
              <a:rPr lang="en-GB"/>
              <a:pPr>
                <a:defRPr/>
              </a:pPr>
              <a:t>‹#›</a:t>
            </a:fld>
            <a:endParaRPr lang="en-GB"/>
          </a:p>
        </p:txBody>
      </p:sp>
    </p:spTree>
    <p:extLst>
      <p:ext uri="{BB962C8B-B14F-4D97-AF65-F5344CB8AC3E}">
        <p14:creationId xmlns:p14="http://schemas.microsoft.com/office/powerpoint/2010/main" val="3195448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2"/>
                </a:solidFill>
                <a:latin typeface="Arial" charset="0"/>
              </a:defRPr>
            </a:lvl1pPr>
            <a:lvl2pPr marL="742950" indent="-285750" defTabSz="966788" eaLnBrk="0" hangingPunct="0">
              <a:defRPr>
                <a:solidFill>
                  <a:schemeClr val="tx2"/>
                </a:solidFill>
                <a:latin typeface="Arial" charset="0"/>
              </a:defRPr>
            </a:lvl2pPr>
            <a:lvl3pPr marL="1143000" indent="-228600" defTabSz="966788" eaLnBrk="0" hangingPunct="0">
              <a:defRPr>
                <a:solidFill>
                  <a:schemeClr val="tx2"/>
                </a:solidFill>
                <a:latin typeface="Arial" charset="0"/>
              </a:defRPr>
            </a:lvl3pPr>
            <a:lvl4pPr marL="1600200" indent="-228600" defTabSz="966788" eaLnBrk="0" hangingPunct="0">
              <a:defRPr>
                <a:solidFill>
                  <a:schemeClr val="tx2"/>
                </a:solidFill>
                <a:latin typeface="Arial" charset="0"/>
              </a:defRPr>
            </a:lvl4pPr>
            <a:lvl5pPr marL="2057400" indent="-228600" defTabSz="966788" eaLnBrk="0" hangingPunct="0">
              <a:defRPr>
                <a:solidFill>
                  <a:schemeClr val="tx2"/>
                </a:solidFill>
                <a:latin typeface="Arial" charset="0"/>
              </a:defRPr>
            </a:lvl5pPr>
            <a:lvl6pPr marL="2514600" indent="-228600" algn="ctr" defTabSz="966788" eaLnBrk="0" fontAlgn="base" hangingPunct="0">
              <a:spcBef>
                <a:spcPct val="0"/>
              </a:spcBef>
              <a:spcAft>
                <a:spcPct val="0"/>
              </a:spcAft>
              <a:defRPr>
                <a:solidFill>
                  <a:schemeClr val="tx2"/>
                </a:solidFill>
                <a:latin typeface="Arial" charset="0"/>
              </a:defRPr>
            </a:lvl6pPr>
            <a:lvl7pPr marL="2971800" indent="-228600" algn="ctr" defTabSz="966788" eaLnBrk="0" fontAlgn="base" hangingPunct="0">
              <a:spcBef>
                <a:spcPct val="0"/>
              </a:spcBef>
              <a:spcAft>
                <a:spcPct val="0"/>
              </a:spcAft>
              <a:defRPr>
                <a:solidFill>
                  <a:schemeClr val="tx2"/>
                </a:solidFill>
                <a:latin typeface="Arial" charset="0"/>
              </a:defRPr>
            </a:lvl7pPr>
            <a:lvl8pPr marL="3429000" indent="-228600" algn="ctr" defTabSz="966788" eaLnBrk="0" fontAlgn="base" hangingPunct="0">
              <a:spcBef>
                <a:spcPct val="0"/>
              </a:spcBef>
              <a:spcAft>
                <a:spcPct val="0"/>
              </a:spcAft>
              <a:defRPr>
                <a:solidFill>
                  <a:schemeClr val="tx2"/>
                </a:solidFill>
                <a:latin typeface="Arial" charset="0"/>
              </a:defRPr>
            </a:lvl8pPr>
            <a:lvl9pPr marL="3886200" indent="-228600" algn="ctr" defTabSz="966788" eaLnBrk="0" fontAlgn="base" hangingPunct="0">
              <a:spcBef>
                <a:spcPct val="0"/>
              </a:spcBef>
              <a:spcAft>
                <a:spcPct val="0"/>
              </a:spcAft>
              <a:defRPr>
                <a:solidFill>
                  <a:schemeClr val="tx2"/>
                </a:solidFill>
                <a:latin typeface="Arial" charset="0"/>
              </a:defRPr>
            </a:lvl9pPr>
          </a:lstStyle>
          <a:p>
            <a:pPr eaLnBrk="1" hangingPunct="1"/>
            <a:fld id="{CEA3E961-8EB2-4065-91FE-016E2BCF57EB}" type="slidenum">
              <a:rPr lang="en-GB" smtClean="0">
                <a:solidFill>
                  <a:schemeClr val="tx1"/>
                </a:solidFill>
              </a:rPr>
              <a:pPr eaLnBrk="1" hangingPunct="1"/>
              <a:t>1</a:t>
            </a:fld>
            <a:endParaRPr lang="en-GB" smtClean="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NZ" smtClean="0"/>
          </a:p>
        </p:txBody>
      </p:sp>
    </p:spTree>
    <p:extLst>
      <p:ext uri="{BB962C8B-B14F-4D97-AF65-F5344CB8AC3E}">
        <p14:creationId xmlns:p14="http://schemas.microsoft.com/office/powerpoint/2010/main" val="1309978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5" name="Footer Placeholder 18"/>
          <p:cNvSpPr>
            <a:spLocks noGrp="1"/>
          </p:cNvSpPr>
          <p:nvPr>
            <p:ph type="ftr" sz="quarter" idx="11"/>
          </p:nvPr>
        </p:nvSpPr>
        <p:spPr/>
        <p:txBody>
          <a:bodyPr/>
          <a:lstStyle>
            <a:lvl1pPr>
              <a:defRPr/>
            </a:lvl1pPr>
          </a:lstStyle>
          <a:p>
            <a:pPr>
              <a:defRPr/>
            </a:pPr>
            <a:r>
              <a:rPr lang="en-GB"/>
              <a:t>			    		 </a:t>
            </a:r>
            <a:fld id="{2133B267-5FA2-4733-9349-C8F777764EB4}" type="slidenum">
              <a:rPr lang="en-GB"/>
              <a:pPr>
                <a:defRPr/>
              </a:pPr>
              <a:t>‹#›</a:t>
            </a:fld>
            <a:r>
              <a:rPr lang="en-GB"/>
              <a:t> </a:t>
            </a:r>
          </a:p>
        </p:txBody>
      </p:sp>
      <p:sp>
        <p:nvSpPr>
          <p:cNvPr id="6" name="Slide Number Placeholder 26"/>
          <p:cNvSpPr>
            <a:spLocks noGrp="1"/>
          </p:cNvSpPr>
          <p:nvPr>
            <p:ph type="sldNum" sz="quarter" idx="12"/>
          </p:nvPr>
        </p:nvSpPr>
        <p:spPr/>
        <p:txBody>
          <a:bodyPr/>
          <a:lstStyle>
            <a:lvl1pPr>
              <a:defRPr/>
            </a:lvl1pPr>
          </a:lstStyle>
          <a:p>
            <a:pPr>
              <a:defRPr/>
            </a:pPr>
            <a:fld id="{4A1AEE60-E6D2-4E38-8CBB-0A6B58DCFB6B}" type="slidenum">
              <a:rPr lang="en-US"/>
              <a:pPr>
                <a:defRPr/>
              </a:pPr>
              <a:t>‹#›</a:t>
            </a:fld>
            <a:endParaRPr lang="en-US"/>
          </a:p>
        </p:txBody>
      </p:sp>
    </p:spTree>
    <p:extLst>
      <p:ext uri="{BB962C8B-B14F-4D97-AF65-F5344CB8AC3E}">
        <p14:creationId xmlns:p14="http://schemas.microsoft.com/office/powerpoint/2010/main" val="17325816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5" name="Footer Placeholder 21"/>
          <p:cNvSpPr>
            <a:spLocks noGrp="1"/>
          </p:cNvSpPr>
          <p:nvPr>
            <p:ph type="ftr" sz="quarter" idx="11"/>
          </p:nvPr>
        </p:nvSpPr>
        <p:spPr/>
        <p:txBody>
          <a:bodyPr/>
          <a:lstStyle>
            <a:lvl1pPr>
              <a:defRPr/>
            </a:lvl1pPr>
          </a:lstStyle>
          <a:p>
            <a:pPr>
              <a:defRPr/>
            </a:pPr>
            <a:r>
              <a:rPr lang="en-GB"/>
              <a:t>			    		 </a:t>
            </a:r>
            <a:fld id="{3F2F6D50-8366-4FA2-B599-7EB2509950C8}" type="slidenum">
              <a:rPr lang="en-GB"/>
              <a:pPr>
                <a:defRPr/>
              </a:pPr>
              <a:t>‹#›</a:t>
            </a:fld>
            <a:r>
              <a:rPr lang="en-GB"/>
              <a:t> </a:t>
            </a:r>
          </a:p>
        </p:txBody>
      </p:sp>
      <p:sp>
        <p:nvSpPr>
          <p:cNvPr id="6" name="Slide Number Placeholder 17"/>
          <p:cNvSpPr>
            <a:spLocks noGrp="1"/>
          </p:cNvSpPr>
          <p:nvPr>
            <p:ph type="sldNum" sz="quarter" idx="12"/>
          </p:nvPr>
        </p:nvSpPr>
        <p:spPr/>
        <p:txBody>
          <a:bodyPr/>
          <a:lstStyle>
            <a:lvl1pPr>
              <a:defRPr/>
            </a:lvl1pPr>
          </a:lstStyle>
          <a:p>
            <a:pPr>
              <a:defRPr/>
            </a:pPr>
            <a:fld id="{6668BC2A-F635-42E0-BA0A-08634454B59D}" type="slidenum">
              <a:rPr lang="en-US"/>
              <a:pPr>
                <a:defRPr/>
              </a:pPr>
              <a:t>‹#›</a:t>
            </a:fld>
            <a:endParaRPr lang="en-US" dirty="0"/>
          </a:p>
        </p:txBody>
      </p:sp>
    </p:spTree>
    <p:extLst>
      <p:ext uri="{BB962C8B-B14F-4D97-AF65-F5344CB8AC3E}">
        <p14:creationId xmlns:p14="http://schemas.microsoft.com/office/powerpoint/2010/main" val="123547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5" name="Footer Placeholder 21"/>
          <p:cNvSpPr>
            <a:spLocks noGrp="1"/>
          </p:cNvSpPr>
          <p:nvPr>
            <p:ph type="ftr" sz="quarter" idx="11"/>
          </p:nvPr>
        </p:nvSpPr>
        <p:spPr/>
        <p:txBody>
          <a:bodyPr/>
          <a:lstStyle>
            <a:lvl1pPr>
              <a:defRPr/>
            </a:lvl1pPr>
          </a:lstStyle>
          <a:p>
            <a:pPr>
              <a:defRPr/>
            </a:pPr>
            <a:r>
              <a:rPr lang="en-GB"/>
              <a:t>			    		 </a:t>
            </a:r>
            <a:fld id="{DBAD975D-43BC-4C50-A106-C845AB0C0C2B}" type="slidenum">
              <a:rPr lang="en-GB"/>
              <a:pPr>
                <a:defRPr/>
              </a:pPr>
              <a:t>‹#›</a:t>
            </a:fld>
            <a:r>
              <a:rPr lang="en-GB"/>
              <a:t> </a:t>
            </a:r>
          </a:p>
        </p:txBody>
      </p:sp>
      <p:sp>
        <p:nvSpPr>
          <p:cNvPr id="6" name="Slide Number Placeholder 17"/>
          <p:cNvSpPr>
            <a:spLocks noGrp="1"/>
          </p:cNvSpPr>
          <p:nvPr>
            <p:ph type="sldNum" sz="quarter" idx="12"/>
          </p:nvPr>
        </p:nvSpPr>
        <p:spPr/>
        <p:txBody>
          <a:bodyPr/>
          <a:lstStyle>
            <a:lvl1pPr>
              <a:defRPr/>
            </a:lvl1pPr>
          </a:lstStyle>
          <a:p>
            <a:pPr>
              <a:defRPr/>
            </a:pPr>
            <a:fld id="{952637E6-F73B-409E-B2F0-00A346E153AB}" type="slidenum">
              <a:rPr lang="en-US"/>
              <a:pPr>
                <a:defRPr/>
              </a:pPr>
              <a:t>‹#›</a:t>
            </a:fld>
            <a:endParaRPr lang="en-US" dirty="0"/>
          </a:p>
        </p:txBody>
      </p:sp>
    </p:spTree>
    <p:extLst>
      <p:ext uri="{BB962C8B-B14F-4D97-AF65-F5344CB8AC3E}">
        <p14:creationId xmlns:p14="http://schemas.microsoft.com/office/powerpoint/2010/main" val="394704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5" name="Footer Placeholder 21"/>
          <p:cNvSpPr>
            <a:spLocks noGrp="1"/>
          </p:cNvSpPr>
          <p:nvPr>
            <p:ph type="ftr" sz="quarter" idx="11"/>
          </p:nvPr>
        </p:nvSpPr>
        <p:spPr/>
        <p:txBody>
          <a:bodyPr/>
          <a:lstStyle>
            <a:lvl1pPr>
              <a:defRPr/>
            </a:lvl1pPr>
          </a:lstStyle>
          <a:p>
            <a:pPr>
              <a:defRPr/>
            </a:pPr>
            <a:r>
              <a:rPr lang="en-GB"/>
              <a:t>			    		 </a:t>
            </a:r>
            <a:fld id="{DE08250B-C8E4-45FC-B0DC-75567C012A18}" type="slidenum">
              <a:rPr lang="en-GB"/>
              <a:pPr>
                <a:defRPr/>
              </a:pPr>
              <a:t>‹#›</a:t>
            </a:fld>
            <a:r>
              <a:rPr lang="en-GB"/>
              <a:t> </a:t>
            </a:r>
          </a:p>
        </p:txBody>
      </p:sp>
      <p:sp>
        <p:nvSpPr>
          <p:cNvPr id="6" name="Slide Number Placeholder 17"/>
          <p:cNvSpPr>
            <a:spLocks noGrp="1"/>
          </p:cNvSpPr>
          <p:nvPr>
            <p:ph type="sldNum" sz="quarter" idx="12"/>
          </p:nvPr>
        </p:nvSpPr>
        <p:spPr/>
        <p:txBody>
          <a:bodyPr/>
          <a:lstStyle>
            <a:lvl1pPr>
              <a:defRPr/>
            </a:lvl1pPr>
          </a:lstStyle>
          <a:p>
            <a:pPr>
              <a:defRPr/>
            </a:pPr>
            <a:fld id="{4EA89565-78F0-4801-8AC0-2AD3557D5FBA}" type="slidenum">
              <a:rPr lang="en-US"/>
              <a:pPr>
                <a:defRPr/>
              </a:pPr>
              <a:t>‹#›</a:t>
            </a:fld>
            <a:endParaRPr lang="en-US" dirty="0"/>
          </a:p>
        </p:txBody>
      </p:sp>
    </p:spTree>
    <p:extLst>
      <p:ext uri="{BB962C8B-B14F-4D97-AF65-F5344CB8AC3E}">
        <p14:creationId xmlns:p14="http://schemas.microsoft.com/office/powerpoint/2010/main" val="3984896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GB"/>
              <a:t>Usability Evaluations </a:t>
            </a: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a:t>			    		 </a:t>
            </a:r>
            <a:fld id="{CEDD10DF-3927-4366-80FC-0BDAC16CB0AA}" type="slidenum">
              <a:rPr lang="en-GB"/>
              <a:pPr>
                <a:defRPr/>
              </a:pPr>
              <a:t>‹#›</a:t>
            </a:fld>
            <a:r>
              <a:rPr lang="en-GB"/>
              <a:t> </a:t>
            </a:r>
          </a:p>
        </p:txBody>
      </p:sp>
      <p:sp>
        <p:nvSpPr>
          <p:cNvPr id="6" name="Slide Number Placeholder 5"/>
          <p:cNvSpPr>
            <a:spLocks noGrp="1"/>
          </p:cNvSpPr>
          <p:nvPr>
            <p:ph type="sldNum" sz="quarter" idx="12"/>
          </p:nvPr>
        </p:nvSpPr>
        <p:spPr/>
        <p:txBody>
          <a:bodyPr/>
          <a:lstStyle>
            <a:lvl1pPr>
              <a:defRPr/>
            </a:lvl1pPr>
          </a:lstStyle>
          <a:p>
            <a:pPr>
              <a:defRPr/>
            </a:pPr>
            <a:fld id="{25F7EC29-B6CA-4B5B-B68C-7E020E6274B6}" type="slidenum">
              <a:rPr lang="en-US"/>
              <a:pPr>
                <a:defRPr/>
              </a:pPr>
              <a:t>‹#›</a:t>
            </a:fld>
            <a:endParaRPr lang="en-US"/>
          </a:p>
        </p:txBody>
      </p:sp>
    </p:spTree>
    <p:extLst>
      <p:ext uri="{BB962C8B-B14F-4D97-AF65-F5344CB8AC3E}">
        <p14:creationId xmlns:p14="http://schemas.microsoft.com/office/powerpoint/2010/main" val="30849283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6" name="Footer Placeholder 21"/>
          <p:cNvSpPr>
            <a:spLocks noGrp="1"/>
          </p:cNvSpPr>
          <p:nvPr>
            <p:ph type="ftr" sz="quarter" idx="11"/>
          </p:nvPr>
        </p:nvSpPr>
        <p:spPr/>
        <p:txBody>
          <a:bodyPr/>
          <a:lstStyle>
            <a:lvl1pPr>
              <a:defRPr/>
            </a:lvl1pPr>
          </a:lstStyle>
          <a:p>
            <a:pPr>
              <a:defRPr/>
            </a:pPr>
            <a:r>
              <a:rPr lang="en-GB"/>
              <a:t>			    		 </a:t>
            </a:r>
            <a:fld id="{A1CDFE8D-BDA7-4F8F-90B2-1F0D8302416B}" type="slidenum">
              <a:rPr lang="en-GB"/>
              <a:pPr>
                <a:defRPr/>
              </a:pPr>
              <a:t>‹#›</a:t>
            </a:fld>
            <a:r>
              <a:rPr lang="en-GB"/>
              <a:t> </a:t>
            </a:r>
          </a:p>
        </p:txBody>
      </p:sp>
      <p:sp>
        <p:nvSpPr>
          <p:cNvPr id="7" name="Slide Number Placeholder 17"/>
          <p:cNvSpPr>
            <a:spLocks noGrp="1"/>
          </p:cNvSpPr>
          <p:nvPr>
            <p:ph type="sldNum" sz="quarter" idx="12"/>
          </p:nvPr>
        </p:nvSpPr>
        <p:spPr/>
        <p:txBody>
          <a:bodyPr/>
          <a:lstStyle>
            <a:lvl1pPr>
              <a:defRPr/>
            </a:lvl1pPr>
          </a:lstStyle>
          <a:p>
            <a:pPr>
              <a:defRPr/>
            </a:pPr>
            <a:fld id="{01FC2F4E-BB51-4038-AD83-EB01F3F4BC0E}" type="slidenum">
              <a:rPr lang="en-US"/>
              <a:pPr>
                <a:defRPr/>
              </a:pPr>
              <a:t>‹#›</a:t>
            </a:fld>
            <a:endParaRPr lang="en-US" dirty="0"/>
          </a:p>
        </p:txBody>
      </p:sp>
    </p:spTree>
    <p:extLst>
      <p:ext uri="{BB962C8B-B14F-4D97-AF65-F5344CB8AC3E}">
        <p14:creationId xmlns:p14="http://schemas.microsoft.com/office/powerpoint/2010/main" val="195645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8" name="Footer Placeholder 21"/>
          <p:cNvSpPr>
            <a:spLocks noGrp="1"/>
          </p:cNvSpPr>
          <p:nvPr>
            <p:ph type="ftr" sz="quarter" idx="11"/>
          </p:nvPr>
        </p:nvSpPr>
        <p:spPr/>
        <p:txBody>
          <a:bodyPr/>
          <a:lstStyle>
            <a:lvl1pPr>
              <a:defRPr/>
            </a:lvl1pPr>
          </a:lstStyle>
          <a:p>
            <a:pPr>
              <a:defRPr/>
            </a:pPr>
            <a:r>
              <a:rPr lang="en-GB"/>
              <a:t>			    		 </a:t>
            </a:r>
            <a:fld id="{E10E99C3-0664-4208-B7DC-296D9D38E641}" type="slidenum">
              <a:rPr lang="en-GB"/>
              <a:pPr>
                <a:defRPr/>
              </a:pPr>
              <a:t>‹#›</a:t>
            </a:fld>
            <a:r>
              <a:rPr lang="en-GB"/>
              <a:t> </a:t>
            </a:r>
          </a:p>
        </p:txBody>
      </p:sp>
      <p:sp>
        <p:nvSpPr>
          <p:cNvPr id="9" name="Slide Number Placeholder 17"/>
          <p:cNvSpPr>
            <a:spLocks noGrp="1"/>
          </p:cNvSpPr>
          <p:nvPr>
            <p:ph type="sldNum" sz="quarter" idx="12"/>
          </p:nvPr>
        </p:nvSpPr>
        <p:spPr/>
        <p:txBody>
          <a:bodyPr/>
          <a:lstStyle>
            <a:lvl1pPr>
              <a:defRPr/>
            </a:lvl1pPr>
          </a:lstStyle>
          <a:p>
            <a:pPr>
              <a:defRPr/>
            </a:pPr>
            <a:fld id="{193DE420-0154-456E-B5D8-D192D93420C7}" type="slidenum">
              <a:rPr lang="en-US"/>
              <a:pPr>
                <a:defRPr/>
              </a:pPr>
              <a:t>‹#›</a:t>
            </a:fld>
            <a:endParaRPr lang="en-US" dirty="0"/>
          </a:p>
        </p:txBody>
      </p:sp>
    </p:spTree>
    <p:extLst>
      <p:ext uri="{BB962C8B-B14F-4D97-AF65-F5344CB8AC3E}">
        <p14:creationId xmlns:p14="http://schemas.microsoft.com/office/powerpoint/2010/main" val="172816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4" name="Footer Placeholder 21"/>
          <p:cNvSpPr>
            <a:spLocks noGrp="1"/>
          </p:cNvSpPr>
          <p:nvPr>
            <p:ph type="ftr" sz="quarter" idx="11"/>
          </p:nvPr>
        </p:nvSpPr>
        <p:spPr/>
        <p:txBody>
          <a:bodyPr/>
          <a:lstStyle>
            <a:lvl1pPr>
              <a:defRPr/>
            </a:lvl1pPr>
          </a:lstStyle>
          <a:p>
            <a:pPr>
              <a:defRPr/>
            </a:pPr>
            <a:r>
              <a:rPr lang="en-GB"/>
              <a:t>			    		 </a:t>
            </a:r>
            <a:fld id="{AB9A3462-2975-4370-8B4B-8F088D245802}" type="slidenum">
              <a:rPr lang="en-GB"/>
              <a:pPr>
                <a:defRPr/>
              </a:pPr>
              <a:t>‹#›</a:t>
            </a:fld>
            <a:r>
              <a:rPr lang="en-GB"/>
              <a:t> </a:t>
            </a:r>
          </a:p>
        </p:txBody>
      </p:sp>
      <p:sp>
        <p:nvSpPr>
          <p:cNvPr id="5" name="Slide Number Placeholder 17"/>
          <p:cNvSpPr>
            <a:spLocks noGrp="1"/>
          </p:cNvSpPr>
          <p:nvPr>
            <p:ph type="sldNum" sz="quarter" idx="12"/>
          </p:nvPr>
        </p:nvSpPr>
        <p:spPr/>
        <p:txBody>
          <a:bodyPr/>
          <a:lstStyle>
            <a:lvl1pPr>
              <a:defRPr/>
            </a:lvl1pPr>
          </a:lstStyle>
          <a:p>
            <a:pPr>
              <a:defRPr/>
            </a:pPr>
            <a:fld id="{96312D1A-C9FA-4659-BC36-5BFAF7EBC9E6}" type="slidenum">
              <a:rPr lang="en-US"/>
              <a:pPr>
                <a:defRPr/>
              </a:pPr>
              <a:t>‹#›</a:t>
            </a:fld>
            <a:endParaRPr lang="en-US" dirty="0"/>
          </a:p>
        </p:txBody>
      </p:sp>
    </p:spTree>
    <p:extLst>
      <p:ext uri="{BB962C8B-B14F-4D97-AF65-F5344CB8AC3E}">
        <p14:creationId xmlns:p14="http://schemas.microsoft.com/office/powerpoint/2010/main" val="233394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3" name="Footer Placeholder 21"/>
          <p:cNvSpPr>
            <a:spLocks noGrp="1"/>
          </p:cNvSpPr>
          <p:nvPr>
            <p:ph type="ftr" sz="quarter" idx="11"/>
          </p:nvPr>
        </p:nvSpPr>
        <p:spPr/>
        <p:txBody>
          <a:bodyPr/>
          <a:lstStyle>
            <a:lvl1pPr>
              <a:defRPr/>
            </a:lvl1pPr>
          </a:lstStyle>
          <a:p>
            <a:pPr>
              <a:defRPr/>
            </a:pPr>
            <a:r>
              <a:rPr lang="en-GB"/>
              <a:t>			    		 </a:t>
            </a:r>
            <a:fld id="{C6B40902-BD1F-4162-8187-9E4A4FC2F0A1}" type="slidenum">
              <a:rPr lang="en-GB"/>
              <a:pPr>
                <a:defRPr/>
              </a:pPr>
              <a:t>‹#›</a:t>
            </a:fld>
            <a:r>
              <a:rPr lang="en-GB"/>
              <a:t> </a:t>
            </a:r>
          </a:p>
        </p:txBody>
      </p:sp>
      <p:sp>
        <p:nvSpPr>
          <p:cNvPr id="4" name="Slide Number Placeholder 17"/>
          <p:cNvSpPr>
            <a:spLocks noGrp="1"/>
          </p:cNvSpPr>
          <p:nvPr>
            <p:ph type="sldNum" sz="quarter" idx="12"/>
          </p:nvPr>
        </p:nvSpPr>
        <p:spPr/>
        <p:txBody>
          <a:bodyPr/>
          <a:lstStyle>
            <a:lvl1pPr>
              <a:defRPr/>
            </a:lvl1pPr>
          </a:lstStyle>
          <a:p>
            <a:pPr>
              <a:defRPr/>
            </a:pPr>
            <a:fld id="{37A3120B-57FD-4C09-8133-A85020D8160E}" type="slidenum">
              <a:rPr lang="en-US"/>
              <a:pPr>
                <a:defRPr/>
              </a:pPr>
              <a:t>‹#›</a:t>
            </a:fld>
            <a:endParaRPr lang="en-US" dirty="0"/>
          </a:p>
        </p:txBody>
      </p:sp>
    </p:spTree>
    <p:extLst>
      <p:ext uri="{BB962C8B-B14F-4D97-AF65-F5344CB8AC3E}">
        <p14:creationId xmlns:p14="http://schemas.microsoft.com/office/powerpoint/2010/main" val="59724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6" name="Footer Placeholder 21"/>
          <p:cNvSpPr>
            <a:spLocks noGrp="1"/>
          </p:cNvSpPr>
          <p:nvPr>
            <p:ph type="ftr" sz="quarter" idx="11"/>
          </p:nvPr>
        </p:nvSpPr>
        <p:spPr/>
        <p:txBody>
          <a:bodyPr/>
          <a:lstStyle>
            <a:lvl1pPr>
              <a:defRPr/>
            </a:lvl1pPr>
          </a:lstStyle>
          <a:p>
            <a:pPr>
              <a:defRPr/>
            </a:pPr>
            <a:r>
              <a:rPr lang="en-GB"/>
              <a:t>			    		 </a:t>
            </a:r>
            <a:fld id="{72133C3A-D0B2-46A8-AAE2-0C87CC4F2871}" type="slidenum">
              <a:rPr lang="en-GB"/>
              <a:pPr>
                <a:defRPr/>
              </a:pPr>
              <a:t>‹#›</a:t>
            </a:fld>
            <a:r>
              <a:rPr lang="en-GB"/>
              <a:t> </a:t>
            </a:r>
          </a:p>
        </p:txBody>
      </p:sp>
      <p:sp>
        <p:nvSpPr>
          <p:cNvPr id="7" name="Slide Number Placeholder 17"/>
          <p:cNvSpPr>
            <a:spLocks noGrp="1"/>
          </p:cNvSpPr>
          <p:nvPr>
            <p:ph type="sldNum" sz="quarter" idx="12"/>
          </p:nvPr>
        </p:nvSpPr>
        <p:spPr/>
        <p:txBody>
          <a:bodyPr/>
          <a:lstStyle>
            <a:lvl1pPr>
              <a:defRPr/>
            </a:lvl1pPr>
          </a:lstStyle>
          <a:p>
            <a:pPr>
              <a:defRPr/>
            </a:pPr>
            <a:fld id="{54620782-8531-4A84-BFA5-D2A15FB2BEDF}" type="slidenum">
              <a:rPr lang="en-US"/>
              <a:pPr>
                <a:defRPr/>
              </a:pPr>
              <a:t>‹#›</a:t>
            </a:fld>
            <a:endParaRPr lang="en-US" dirty="0"/>
          </a:p>
        </p:txBody>
      </p:sp>
    </p:spTree>
    <p:extLst>
      <p:ext uri="{BB962C8B-B14F-4D97-AF65-F5344CB8AC3E}">
        <p14:creationId xmlns:p14="http://schemas.microsoft.com/office/powerpoint/2010/main" val="121534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solidFill>
                <a:schemeClr val="tx1"/>
              </a:solidFill>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solidFill>
                <a:schemeClr val="tx1"/>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en-GB"/>
              <a:t>Usability Evaluations </a:t>
            </a:r>
            <a:endParaRPr lang="en-GB" dirty="0"/>
          </a:p>
        </p:txBody>
      </p:sp>
      <p:sp>
        <p:nvSpPr>
          <p:cNvPr id="10" name="Footer Placeholder 5"/>
          <p:cNvSpPr>
            <a:spLocks noGrp="1"/>
          </p:cNvSpPr>
          <p:nvPr>
            <p:ph type="ftr" sz="quarter" idx="11"/>
          </p:nvPr>
        </p:nvSpPr>
        <p:spPr/>
        <p:txBody>
          <a:bodyPr/>
          <a:lstStyle>
            <a:lvl1pPr>
              <a:defRPr/>
            </a:lvl1pPr>
          </a:lstStyle>
          <a:p>
            <a:pPr>
              <a:defRPr/>
            </a:pPr>
            <a:r>
              <a:rPr lang="en-GB"/>
              <a:t>			    		 </a:t>
            </a:r>
            <a:fld id="{67CFE2E7-AE74-45BC-A24A-F79FC56DCA26}" type="slidenum">
              <a:rPr lang="en-GB"/>
              <a:pPr>
                <a:defRPr/>
              </a:pPr>
              <a:t>‹#›</a:t>
            </a:fld>
            <a:r>
              <a:rPr lang="en-GB"/>
              <a:t> </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5359F90-1559-4746-AC1B-E727E286C291}" type="slidenum">
              <a:rPr lang="en-US"/>
              <a:pPr>
                <a:defRPr/>
              </a:pPr>
              <a:t>‹#›</a:t>
            </a:fld>
            <a:endParaRPr lang="en-US"/>
          </a:p>
        </p:txBody>
      </p:sp>
    </p:spTree>
    <p:extLst>
      <p:ext uri="{BB962C8B-B14F-4D97-AF65-F5344CB8AC3E}">
        <p14:creationId xmlns:p14="http://schemas.microsoft.com/office/powerpoint/2010/main" val="318882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solidFill>
                <a:schemeClr val="tx1"/>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solidFill>
                <a:schemeClr val="tx1"/>
              </a:solidFill>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r>
              <a:rPr lang="en-GB"/>
              <a:t>Usability Evaluations </a:t>
            </a:r>
            <a:endParaRPr lang="en-GB"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r>
              <a:rPr lang="en-GB"/>
              <a:t>			    		 </a:t>
            </a:r>
            <a:fld id="{53F28FC5-9891-4C0F-8D1F-61F1C4886F3C}" type="slidenum">
              <a:rPr lang="en-GB"/>
              <a:pPr>
                <a:defRPr/>
              </a:pPr>
              <a:t>‹#›</a:t>
            </a:fld>
            <a:r>
              <a:rPr lang="en-GB"/>
              <a:t> </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525351F2-341D-43F5-849B-AB3DEAEE3BC2}"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86" r:id="rId1"/>
    <p:sldLayoutId id="2147483678" r:id="rId2"/>
    <p:sldLayoutId id="2147483687" r:id="rId3"/>
    <p:sldLayoutId id="2147483679" r:id="rId4"/>
    <p:sldLayoutId id="2147483680" r:id="rId5"/>
    <p:sldLayoutId id="2147483681" r:id="rId6"/>
    <p:sldLayoutId id="2147483682" r:id="rId7"/>
    <p:sldLayoutId id="2147483683" r:id="rId8"/>
    <p:sldLayoutId id="2147483688" r:id="rId9"/>
    <p:sldLayoutId id="2147483684" r:id="rId10"/>
    <p:sldLayoutId id="2147483685"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sability.gov/methods/test_refine/learnusa/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youtube.com/watch?v=kAG39jKi0lI"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90percentofeverything.com/2009/05/26/dilbert-on-user-experience/"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90percentofeverything.com/2009/07/24/more-dilbert-on-user-experienc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1512094" y="1484784"/>
            <a:ext cx="6119812" cy="3455987"/>
          </a:xfrm>
        </p:spPr>
        <p:txBody>
          <a:bodyPr>
            <a:noAutofit/>
          </a:bodyPr>
          <a:lstStyle/>
          <a:p>
            <a:pPr algn="ctr" fontAlgn="auto">
              <a:spcAft>
                <a:spcPts val="0"/>
              </a:spcAft>
              <a:defRPr/>
            </a:pPr>
            <a:r>
              <a:rPr lang="en-NZ" sz="4800" dirty="0" smtClean="0"/>
              <a:t>Usability Testing</a:t>
            </a:r>
            <a:br>
              <a:rPr lang="en-NZ" sz="4800" dirty="0" smtClean="0"/>
            </a:br>
            <a:r>
              <a:rPr lang="en-NZ" sz="4800" dirty="0" smtClean="0"/>
              <a:t/>
            </a:r>
            <a:br>
              <a:rPr lang="en-NZ" sz="4800" dirty="0" smtClean="0"/>
            </a:br>
            <a:r>
              <a:rPr lang="en-NZ" sz="6600" dirty="0" smtClean="0"/>
              <a:t/>
            </a:r>
            <a:br>
              <a:rPr lang="en-NZ" sz="6600" dirty="0" smtClean="0"/>
            </a:br>
            <a:endParaRPr lang="en-GB" sz="6600" dirty="0" smtClean="0"/>
          </a:p>
        </p:txBody>
      </p:sp>
      <p:sp>
        <p:nvSpPr>
          <p:cNvPr id="2051" name="Footer Placeholder 4"/>
          <p:cNvSpPr>
            <a:spLocks noGrp="1"/>
          </p:cNvSpPr>
          <p:nvPr>
            <p:ph type="ftr" sz="quarter" idx="11"/>
          </p:nvPr>
        </p:nvSpPr>
        <p:spPr/>
        <p:txBody>
          <a:bodyPr/>
          <a:lstStyle/>
          <a:p>
            <a:pPr>
              <a:defRPr/>
            </a:pPr>
            <a:r>
              <a:rPr lang="en-GB"/>
              <a:t>			    		 </a:t>
            </a:r>
            <a:fld id="{2EC8A86B-2D9F-439F-A547-06AB80DFC5ED}" type="slidenum">
              <a:rPr lang="en-GB"/>
              <a:pPr>
                <a:defRPr/>
              </a:pPr>
              <a:t>1</a:t>
            </a:fld>
            <a:r>
              <a:rPr lang="en-GB"/>
              <a:t> </a:t>
            </a:r>
          </a:p>
        </p:txBody>
      </p:sp>
      <p:sp>
        <p:nvSpPr>
          <p:cNvPr id="6148" name="Text Box 4"/>
          <p:cNvSpPr txBox="1">
            <a:spLocks noChangeArrowheads="1"/>
          </p:cNvSpPr>
          <p:nvPr/>
        </p:nvSpPr>
        <p:spPr bwMode="auto">
          <a:xfrm>
            <a:off x="827584" y="5077342"/>
            <a:ext cx="748883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algn="ctr" eaLnBrk="0" fontAlgn="base" hangingPunct="0">
              <a:spcBef>
                <a:spcPct val="0"/>
              </a:spcBef>
              <a:spcAft>
                <a:spcPct val="0"/>
              </a:spcAft>
              <a:defRPr>
                <a:solidFill>
                  <a:schemeClr val="tx2"/>
                </a:solidFill>
                <a:latin typeface="Arial" charset="0"/>
              </a:defRPr>
            </a:lvl6pPr>
            <a:lvl7pPr marL="2971800" indent="-228600" algn="ctr" eaLnBrk="0" fontAlgn="base" hangingPunct="0">
              <a:spcBef>
                <a:spcPct val="0"/>
              </a:spcBef>
              <a:spcAft>
                <a:spcPct val="0"/>
              </a:spcAft>
              <a:defRPr>
                <a:solidFill>
                  <a:schemeClr val="tx2"/>
                </a:solidFill>
                <a:latin typeface="Arial" charset="0"/>
              </a:defRPr>
            </a:lvl7pPr>
            <a:lvl8pPr marL="3429000" indent="-228600" algn="ctr" eaLnBrk="0" fontAlgn="base" hangingPunct="0">
              <a:spcBef>
                <a:spcPct val="0"/>
              </a:spcBef>
              <a:spcAft>
                <a:spcPct val="0"/>
              </a:spcAft>
              <a:defRPr>
                <a:solidFill>
                  <a:schemeClr val="tx2"/>
                </a:solidFill>
                <a:latin typeface="Arial" charset="0"/>
              </a:defRPr>
            </a:lvl8pPr>
            <a:lvl9pPr marL="3886200" indent="-228600" algn="ctr" eaLnBrk="0" fontAlgn="base" hangingPunct="0">
              <a:spcBef>
                <a:spcPct val="0"/>
              </a:spcBef>
              <a:spcAft>
                <a:spcPct val="0"/>
              </a:spcAft>
              <a:defRPr>
                <a:solidFill>
                  <a:schemeClr val="tx2"/>
                </a:solidFill>
                <a:latin typeface="Arial" charset="0"/>
              </a:defRPr>
            </a:lvl9pPr>
          </a:lstStyle>
          <a:p>
            <a:pPr eaLnBrk="1" hangingPunct="1">
              <a:spcBef>
                <a:spcPct val="50000"/>
              </a:spcBef>
            </a:pPr>
            <a:r>
              <a:rPr lang="en-NZ" dirty="0" smtClean="0"/>
              <a:t>Notes from</a:t>
            </a:r>
          </a:p>
          <a:p>
            <a:pPr eaLnBrk="1" hangingPunct="1">
              <a:spcBef>
                <a:spcPct val="50000"/>
              </a:spcBef>
            </a:pPr>
            <a:r>
              <a:rPr lang="en-NZ" dirty="0">
                <a:hlinkClick r:id="rId3"/>
              </a:rPr>
              <a:t>http://</a:t>
            </a:r>
            <a:r>
              <a:rPr lang="en-NZ" dirty="0" smtClean="0">
                <a:hlinkClick r:id="rId3"/>
              </a:rPr>
              <a:t>www.usability.gov/methods/test_refine/learnusa/index.html</a:t>
            </a:r>
            <a:endParaRPr lang="en-NZ" dirty="0"/>
          </a:p>
        </p:txBody>
      </p:sp>
      <p:sp>
        <p:nvSpPr>
          <p:cNvPr id="2" name="5-Point Star 1">
            <a:hlinkClick r:id="rId4"/>
          </p:cNvPr>
          <p:cNvSpPr/>
          <p:nvPr/>
        </p:nvSpPr>
        <p:spPr>
          <a:xfrm>
            <a:off x="8316416" y="6309320"/>
            <a:ext cx="504056"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pPr algn="ctr"/>
            <a:r>
              <a:rPr lang="en-NZ" dirty="0" smtClean="0"/>
              <a:t>What You Learn</a:t>
            </a:r>
            <a:endParaRPr lang="en-NZ" dirty="0"/>
          </a:p>
        </p:txBody>
      </p:sp>
      <p:sp>
        <p:nvSpPr>
          <p:cNvPr id="3" name="Content Placeholder 2"/>
          <p:cNvSpPr>
            <a:spLocks noGrp="1"/>
          </p:cNvSpPr>
          <p:nvPr>
            <p:ph idx="1"/>
          </p:nvPr>
        </p:nvSpPr>
        <p:spPr>
          <a:xfrm>
            <a:off x="457200" y="1562969"/>
            <a:ext cx="8229600" cy="4590181"/>
          </a:xfrm>
        </p:spPr>
        <p:txBody>
          <a:bodyPr/>
          <a:lstStyle/>
          <a:p>
            <a:r>
              <a:rPr lang="en-NZ" dirty="0" smtClean="0"/>
              <a:t>About completing routine tasks successfully </a:t>
            </a:r>
          </a:p>
          <a:p>
            <a:pPr lvl="1"/>
            <a:r>
              <a:rPr lang="en-NZ" dirty="0" smtClean="0"/>
              <a:t>How long it takes to do that</a:t>
            </a:r>
          </a:p>
          <a:p>
            <a:pPr lvl="1"/>
            <a:r>
              <a:rPr lang="en-NZ" dirty="0" smtClean="0"/>
              <a:t>Where people run into trouble</a:t>
            </a:r>
          </a:p>
          <a:p>
            <a:pPr lvl="1"/>
            <a:r>
              <a:rPr lang="en-NZ" dirty="0" smtClean="0"/>
              <a:t>What sort of errors they make  </a:t>
            </a:r>
          </a:p>
          <a:p>
            <a:r>
              <a:rPr lang="en-NZ" dirty="0" smtClean="0"/>
              <a:t>How satisfied participants are with your interface</a:t>
            </a:r>
          </a:p>
          <a:p>
            <a:r>
              <a:rPr lang="en-NZ" dirty="0" smtClean="0"/>
              <a:t>Helps to identify changes required to improve user performance </a:t>
            </a:r>
          </a:p>
          <a:p>
            <a:pPr lvl="1"/>
            <a:r>
              <a:rPr lang="en-NZ" dirty="0" smtClean="0"/>
              <a:t>Alas, finding a problem doesn’t automatically hand you the answer, but at least gives you a focus for re-design</a:t>
            </a:r>
            <a:r>
              <a:rPr lang="en-NZ" dirty="0"/>
              <a:t> </a:t>
            </a:r>
            <a:r>
              <a:rPr lang="en-NZ" dirty="0" smtClean="0"/>
              <a:t>/ iterative refinement</a:t>
            </a:r>
          </a:p>
          <a:p>
            <a:r>
              <a:rPr lang="en-NZ" dirty="0" smtClean="0"/>
              <a:t>Measures the performance to see if it meets your usability objectives</a:t>
            </a:r>
            <a:endParaRPr lang="en-NZ" dirty="0"/>
          </a:p>
        </p:txBody>
      </p:sp>
    </p:spTree>
    <p:extLst>
      <p:ext uri="{BB962C8B-B14F-4D97-AF65-F5344CB8AC3E}">
        <p14:creationId xmlns:p14="http://schemas.microsoft.com/office/powerpoint/2010/main" val="3736950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Making Use of What You Learn</a:t>
            </a:r>
            <a:endParaRPr lang="en-NZ" dirty="0"/>
          </a:p>
        </p:txBody>
      </p:sp>
      <p:sp>
        <p:nvSpPr>
          <p:cNvPr id="3" name="Content Placeholder 2"/>
          <p:cNvSpPr>
            <a:spLocks noGrp="1"/>
          </p:cNvSpPr>
          <p:nvPr>
            <p:ph idx="1"/>
          </p:nvPr>
        </p:nvSpPr>
        <p:spPr>
          <a:xfrm>
            <a:off x="457200" y="1935163"/>
            <a:ext cx="8229600" cy="4590181"/>
          </a:xfrm>
        </p:spPr>
        <p:txBody>
          <a:bodyPr>
            <a:normAutofit fontScale="92500" lnSpcReduction="10000"/>
          </a:bodyPr>
          <a:lstStyle/>
          <a:p>
            <a:r>
              <a:rPr lang="en-NZ" dirty="0" smtClean="0"/>
              <a:t>Someone designed what you are testing</a:t>
            </a:r>
          </a:p>
          <a:p>
            <a:pPr lvl="1"/>
            <a:r>
              <a:rPr lang="en-NZ" dirty="0" smtClean="0"/>
              <a:t>They may be defensive / offended that their design isn’t already perfect. </a:t>
            </a:r>
          </a:p>
          <a:p>
            <a:pPr lvl="1"/>
            <a:r>
              <a:rPr lang="en-NZ" dirty="0" smtClean="0"/>
              <a:t>Usability testing is not just a milestone to be checked off on the project schedule. The team must consider the findings, set priorities, and change the prototype or site based on what happened in the usability test.</a:t>
            </a:r>
          </a:p>
          <a:p>
            <a:pPr lvl="1"/>
            <a:endParaRPr lang="en-NZ" dirty="0" smtClean="0"/>
          </a:p>
          <a:p>
            <a:r>
              <a:rPr lang="en-NZ" dirty="0" smtClean="0"/>
              <a:t>Find the Best Solution</a:t>
            </a:r>
          </a:p>
          <a:p>
            <a:pPr lvl="1"/>
            <a:r>
              <a:rPr lang="en-NZ" dirty="0" smtClean="0"/>
              <a:t>Most projects, including designing or revising computer interaction, have to deal with constraints of time, budget, and resources. Balancing all those is one of the major challenges of most projects.</a:t>
            </a:r>
          </a:p>
        </p:txBody>
      </p:sp>
    </p:spTree>
    <p:extLst>
      <p:ext uri="{BB962C8B-B14F-4D97-AF65-F5344CB8AC3E}">
        <p14:creationId xmlns:p14="http://schemas.microsoft.com/office/powerpoint/2010/main" val="3610104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lstStyle/>
          <a:p>
            <a:r>
              <a:rPr lang="en-NZ" dirty="0" smtClean="0"/>
              <a:t>Usability testing results</a:t>
            </a:r>
            <a:endParaRPr lang="en-NZ" dirty="0"/>
          </a:p>
        </p:txBody>
      </p:sp>
      <p:sp>
        <p:nvSpPr>
          <p:cNvPr id="3" name="Content Placeholder 2"/>
          <p:cNvSpPr>
            <a:spLocks noGrp="1"/>
          </p:cNvSpPr>
          <p:nvPr>
            <p:ph idx="1"/>
          </p:nvPr>
        </p:nvSpPr>
        <p:spPr>
          <a:xfrm>
            <a:off x="457200" y="1778993"/>
            <a:ext cx="8229600" cy="4389437"/>
          </a:xfrm>
        </p:spPr>
        <p:txBody>
          <a:bodyPr/>
          <a:lstStyle/>
          <a:p>
            <a:r>
              <a:rPr lang="en-NZ" dirty="0" smtClean="0"/>
              <a:t>Tabulate what you find (again, also true for other usability evaluation – e.g. scores on heuristics)</a:t>
            </a:r>
          </a:p>
          <a:p>
            <a:pPr lvl="1"/>
            <a:r>
              <a:rPr lang="en-NZ" dirty="0" smtClean="0"/>
              <a:t>Individual and mean scores of performance measure, error/problem counts, and questionnaire responses</a:t>
            </a:r>
          </a:p>
          <a:p>
            <a:pPr lvl="1"/>
            <a:r>
              <a:rPr lang="en-NZ" dirty="0" smtClean="0"/>
              <a:t>On a larger scale you may use statistics such as 95% confidence intervals and ANOVA versus ‘control’ (comparison) type of interface</a:t>
            </a:r>
          </a:p>
          <a:p>
            <a:r>
              <a:rPr lang="en-NZ" dirty="0" smtClean="0"/>
              <a:t>Include video</a:t>
            </a:r>
          </a:p>
          <a:p>
            <a:pPr lvl="1"/>
            <a:r>
              <a:rPr lang="en-NZ" dirty="0" smtClean="0"/>
              <a:t>Otherwise the designers might not believe your ‘spin’</a:t>
            </a:r>
          </a:p>
          <a:p>
            <a:r>
              <a:rPr lang="en-NZ" dirty="0" smtClean="0"/>
              <a:t>Reach conclusions</a:t>
            </a:r>
          </a:p>
          <a:p>
            <a:pPr lvl="1"/>
            <a:r>
              <a:rPr lang="en-NZ" dirty="0" smtClean="0"/>
              <a:t>Summarise the data into major (and minor) issues</a:t>
            </a:r>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12</a:t>
            </a:fld>
            <a:r>
              <a:rPr lang="en-GB" smtClean="0"/>
              <a:t> </a:t>
            </a:r>
            <a:endParaRPr lang="en-GB"/>
          </a:p>
        </p:txBody>
      </p:sp>
    </p:spTree>
    <p:extLst>
      <p:ext uri="{BB962C8B-B14F-4D97-AF65-F5344CB8AC3E}">
        <p14:creationId xmlns:p14="http://schemas.microsoft.com/office/powerpoint/2010/main" val="382890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590" y="476672"/>
            <a:ext cx="8229600" cy="1143000"/>
          </a:xfrm>
        </p:spPr>
        <p:txBody>
          <a:bodyPr/>
          <a:lstStyle/>
          <a:p>
            <a:pPr algn="ctr"/>
            <a:r>
              <a:rPr lang="en-NZ" dirty="0" smtClean="0"/>
              <a:t>Iterative evaluation</a:t>
            </a:r>
            <a:endParaRPr lang="en-NZ" dirty="0"/>
          </a:p>
        </p:txBody>
      </p:sp>
      <p:sp>
        <p:nvSpPr>
          <p:cNvPr id="3" name="Content Placeholder 2"/>
          <p:cNvSpPr>
            <a:spLocks noGrp="1"/>
          </p:cNvSpPr>
          <p:nvPr>
            <p:ph idx="1"/>
          </p:nvPr>
        </p:nvSpPr>
        <p:spPr>
          <a:xfrm>
            <a:off x="480590" y="1628800"/>
            <a:ext cx="8229600" cy="4389437"/>
          </a:xfrm>
        </p:spPr>
        <p:txBody>
          <a:bodyPr/>
          <a:lstStyle/>
          <a:p>
            <a:r>
              <a:rPr lang="en-NZ" dirty="0" smtClean="0"/>
              <a:t>Big problems mask little ones</a:t>
            </a:r>
            <a:r>
              <a:rPr lang="en-NZ" sz="2000" dirty="0" smtClean="0"/>
              <a:t> (sample from Beryl’s work)</a:t>
            </a:r>
            <a:endParaRPr lang="en-NZ" dirty="0"/>
          </a:p>
        </p:txBody>
      </p:sp>
      <p:pic>
        <p:nvPicPr>
          <p:cNvPr id="4" name="Picture 3"/>
          <p:cNvPicPr>
            <a:picLocks noChangeAspect="1"/>
          </p:cNvPicPr>
          <p:nvPr/>
        </p:nvPicPr>
        <p:blipFill>
          <a:blip r:embed="rId2"/>
          <a:stretch>
            <a:fillRect/>
          </a:stretch>
        </p:blipFill>
        <p:spPr>
          <a:xfrm>
            <a:off x="1547664" y="2060426"/>
            <a:ext cx="5563754" cy="4797574"/>
          </a:xfrm>
          <a:prstGeom prst="rect">
            <a:avLst/>
          </a:prstGeom>
        </p:spPr>
      </p:pic>
    </p:spTree>
    <p:extLst>
      <p:ext uri="{BB962C8B-B14F-4D97-AF65-F5344CB8AC3E}">
        <p14:creationId xmlns:p14="http://schemas.microsoft.com/office/powerpoint/2010/main" val="283977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Round 1 and 2 results</a:t>
            </a:r>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14</a:t>
            </a:fld>
            <a:r>
              <a:rPr lang="en-GB" smtClean="0"/>
              <a:t> </a:t>
            </a:r>
            <a:endParaRPr lang="en-GB"/>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8839"/>
            <a:ext cx="7643192" cy="433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053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20" y="197768"/>
            <a:ext cx="8229600" cy="1143000"/>
          </a:xfrm>
        </p:spPr>
        <p:txBody>
          <a:bodyPr/>
          <a:lstStyle/>
          <a:p>
            <a:pPr algn="ctr"/>
            <a:r>
              <a:rPr lang="en-NZ" dirty="0" smtClean="0"/>
              <a:t>Improved User Satisfaction!</a:t>
            </a:r>
            <a:endParaRPr lang="en-NZ" dirty="0"/>
          </a:p>
        </p:txBody>
      </p:sp>
      <p:sp>
        <p:nvSpPr>
          <p:cNvPr id="3" name="Content Placeholder 2"/>
          <p:cNvSpPr>
            <a:spLocks noGrp="1"/>
          </p:cNvSpPr>
          <p:nvPr>
            <p:ph idx="1"/>
          </p:nvPr>
        </p:nvSpPr>
        <p:spPr/>
        <p:txBody>
          <a:bodyPr/>
          <a:lstStyle/>
          <a:p>
            <a:endParaRPr lang="en-NZ"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21365"/>
            <a:ext cx="8509556" cy="555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358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Results summary</a:t>
            </a:r>
            <a:endParaRPr lang="en-NZ" dirty="0"/>
          </a:p>
        </p:txBody>
      </p:sp>
      <p:sp>
        <p:nvSpPr>
          <p:cNvPr id="3" name="Content Placeholder 2"/>
          <p:cNvSpPr>
            <a:spLocks noGrp="1"/>
          </p:cNvSpPr>
          <p:nvPr>
            <p:ph idx="1"/>
          </p:nvPr>
        </p:nvSpPr>
        <p:spPr/>
        <p:txBody>
          <a:bodyPr/>
          <a:lstStyle/>
          <a:p>
            <a:r>
              <a:rPr lang="en-NZ" dirty="0" smtClean="0"/>
              <a:t>It is often difficult to </a:t>
            </a:r>
            <a:r>
              <a:rPr lang="en-NZ" i="1" dirty="0" smtClean="0"/>
              <a:t>sell</a:t>
            </a:r>
            <a:r>
              <a:rPr lang="en-NZ" dirty="0" smtClean="0"/>
              <a:t> your results</a:t>
            </a:r>
          </a:p>
          <a:p>
            <a:endParaRPr lang="en-NZ" dirty="0" smtClean="0"/>
          </a:p>
          <a:p>
            <a:r>
              <a:rPr lang="en-NZ" dirty="0" smtClean="0"/>
              <a:t>Numbers are convincing</a:t>
            </a:r>
          </a:p>
          <a:p>
            <a:endParaRPr lang="en-NZ" dirty="0" smtClean="0"/>
          </a:p>
          <a:p>
            <a:r>
              <a:rPr lang="en-NZ" dirty="0" smtClean="0"/>
              <a:t>Video of puzzled users is very compelling</a:t>
            </a:r>
          </a:p>
          <a:p>
            <a:endParaRPr lang="en-NZ" dirty="0"/>
          </a:p>
          <a:p>
            <a:r>
              <a:rPr lang="en-NZ" dirty="0" smtClean="0"/>
              <a:t>Summarise and prioritise problems found</a:t>
            </a:r>
          </a:p>
        </p:txBody>
      </p:sp>
    </p:spTree>
    <p:extLst>
      <p:ext uri="{BB962C8B-B14F-4D97-AF65-F5344CB8AC3E}">
        <p14:creationId xmlns:p14="http://schemas.microsoft.com/office/powerpoint/2010/main" val="449064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pPr algn="ctr"/>
            <a:r>
              <a:rPr lang="en-NZ" dirty="0" smtClean="0"/>
              <a:t>Tips</a:t>
            </a:r>
            <a:endParaRPr lang="en-NZ" dirty="0"/>
          </a:p>
        </p:txBody>
      </p:sp>
      <p:sp>
        <p:nvSpPr>
          <p:cNvPr id="3" name="Content Placeholder 2"/>
          <p:cNvSpPr>
            <a:spLocks noGrp="1"/>
          </p:cNvSpPr>
          <p:nvPr>
            <p:ph idx="1"/>
          </p:nvPr>
        </p:nvSpPr>
        <p:spPr>
          <a:xfrm>
            <a:off x="467544" y="1775867"/>
            <a:ext cx="8229600" cy="4389437"/>
          </a:xfrm>
        </p:spPr>
        <p:txBody>
          <a:bodyPr>
            <a:normAutofit/>
          </a:bodyPr>
          <a:lstStyle/>
          <a:p>
            <a:r>
              <a:rPr lang="en-NZ" dirty="0" smtClean="0"/>
              <a:t>Testing the site / app, NOT the Users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1102" y="2534070"/>
            <a:ext cx="8407361" cy="3774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63688" y="6308438"/>
            <a:ext cx="5976664" cy="276999"/>
          </a:xfrm>
          <a:prstGeom prst="rect">
            <a:avLst/>
          </a:prstGeom>
        </p:spPr>
        <p:txBody>
          <a:bodyPr wrap="square">
            <a:spAutoFit/>
          </a:bodyPr>
          <a:lstStyle/>
          <a:p>
            <a:r>
              <a:rPr lang="en-NZ" sz="1200" dirty="0" smtClean="0">
                <a:hlinkClick r:id="rId3"/>
              </a:rPr>
              <a:t>http://www.90percentofeverything.com/2009/05/26/dilbert-on-user-experience/</a:t>
            </a:r>
            <a:r>
              <a:rPr lang="en-NZ" sz="1200" dirty="0" smtClean="0"/>
              <a:t> </a:t>
            </a:r>
            <a:endParaRPr lang="en-NZ" sz="1200" dirty="0"/>
          </a:p>
        </p:txBody>
      </p:sp>
    </p:spTree>
    <p:extLst>
      <p:ext uri="{BB962C8B-B14F-4D97-AF65-F5344CB8AC3E}">
        <p14:creationId xmlns:p14="http://schemas.microsoft.com/office/powerpoint/2010/main" val="1656779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lstStyle/>
          <a:p>
            <a:pPr algn="ctr"/>
            <a:r>
              <a:rPr lang="en-NZ" dirty="0" smtClean="0"/>
              <a:t>Test Planning</a:t>
            </a:r>
            <a:endParaRPr lang="en-NZ" dirty="0"/>
          </a:p>
        </p:txBody>
      </p:sp>
      <p:sp>
        <p:nvSpPr>
          <p:cNvPr id="3" name="Content Placeholder 2"/>
          <p:cNvSpPr>
            <a:spLocks noGrp="1"/>
          </p:cNvSpPr>
          <p:nvPr>
            <p:ph idx="1"/>
          </p:nvPr>
        </p:nvSpPr>
        <p:spPr>
          <a:xfrm>
            <a:off x="457200" y="1634977"/>
            <a:ext cx="8229600" cy="4389437"/>
          </a:xfrm>
        </p:spPr>
        <p:txBody>
          <a:bodyPr/>
          <a:lstStyle/>
          <a:p>
            <a:r>
              <a:rPr lang="en-NZ" dirty="0" smtClean="0"/>
              <a:t>A good plan is absolutely essential for a good test and defendable results</a:t>
            </a:r>
            <a:endParaRPr lang="en-NZ" dirty="0"/>
          </a:p>
          <a:p>
            <a:r>
              <a:rPr lang="en-NZ" dirty="0" smtClean="0"/>
              <a:t>The higher the stakes, the better the plan needs to be</a:t>
            </a:r>
          </a:p>
          <a:p>
            <a:pPr lvl="1"/>
            <a:r>
              <a:rPr lang="en-NZ" dirty="0" smtClean="0"/>
              <a:t>In early iteration for design it might be quite informal</a:t>
            </a:r>
          </a:p>
          <a:p>
            <a:pPr lvl="2"/>
            <a:r>
              <a:rPr lang="en-NZ" dirty="0" smtClean="0"/>
              <a:t>Remember: test early and often</a:t>
            </a:r>
          </a:p>
          <a:p>
            <a:pPr lvl="1"/>
            <a:r>
              <a:rPr lang="en-NZ" dirty="0" smtClean="0"/>
              <a:t>As we move from design to prototype to pre-market product the formality picks up</a:t>
            </a:r>
          </a:p>
          <a:p>
            <a:pPr lvl="1"/>
            <a:r>
              <a:rPr lang="en-NZ" dirty="0" smtClean="0"/>
              <a:t>Can also do formal testing as part of product selection, too</a:t>
            </a:r>
          </a:p>
          <a:p>
            <a:pPr lvl="2"/>
            <a:r>
              <a:rPr lang="en-NZ" dirty="0" smtClean="0"/>
              <a:t>It’s much more common to be selecting a product to get a job done than to be perfecting a product for market</a:t>
            </a:r>
          </a:p>
          <a:p>
            <a:pPr lvl="2"/>
            <a:r>
              <a:rPr lang="en-NZ" dirty="0" smtClean="0"/>
              <a:t>Even a software shop might purchase a leave booking system</a:t>
            </a:r>
            <a:endParaRPr lang="en-NZ" dirty="0"/>
          </a:p>
        </p:txBody>
      </p:sp>
    </p:spTree>
    <p:extLst>
      <p:ext uri="{BB962C8B-B14F-4D97-AF65-F5344CB8AC3E}">
        <p14:creationId xmlns:p14="http://schemas.microsoft.com/office/powerpoint/2010/main" val="1692758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NZ" dirty="0" smtClean="0"/>
              <a:t>Selecting ‘users’</a:t>
            </a:r>
            <a:endParaRPr lang="en-NZ" dirty="0"/>
          </a:p>
        </p:txBody>
      </p:sp>
      <p:sp>
        <p:nvSpPr>
          <p:cNvPr id="3" name="Content Placeholder 2"/>
          <p:cNvSpPr>
            <a:spLocks noGrp="1"/>
          </p:cNvSpPr>
          <p:nvPr>
            <p:ph idx="1"/>
          </p:nvPr>
        </p:nvSpPr>
        <p:spPr>
          <a:xfrm>
            <a:off x="457200" y="1562969"/>
            <a:ext cx="8229600" cy="4389437"/>
          </a:xfrm>
        </p:spPr>
        <p:txBody>
          <a:bodyPr/>
          <a:lstStyle/>
          <a:p>
            <a:r>
              <a:rPr lang="en-NZ" sz="2400" dirty="0" smtClean="0"/>
              <a:t>Who are the users for a usability test?</a:t>
            </a:r>
          </a:p>
          <a:p>
            <a:r>
              <a:rPr lang="en-NZ" sz="2400" dirty="0" smtClean="0"/>
              <a:t>People you can get!</a:t>
            </a:r>
          </a:p>
          <a:p>
            <a:pPr lvl="1"/>
            <a:r>
              <a:rPr lang="en-NZ" sz="2000" dirty="0" smtClean="0"/>
              <a:t>Have a recruitment plan</a:t>
            </a:r>
          </a:p>
          <a:p>
            <a:pPr lvl="2"/>
            <a:r>
              <a:rPr lang="en-NZ" sz="2000" dirty="0" smtClean="0"/>
              <a:t>Dissemination, incentive</a:t>
            </a:r>
          </a:p>
          <a:p>
            <a:pPr lvl="1"/>
            <a:r>
              <a:rPr lang="en-NZ" sz="2000" dirty="0" smtClean="0"/>
              <a:t>Runs into research ethics – do they know what they’re in for?  Can they say no?</a:t>
            </a:r>
          </a:p>
          <a:p>
            <a:r>
              <a:rPr lang="en-NZ" sz="2400" dirty="0" smtClean="0"/>
              <a:t>Are they representative of your intended user base?</a:t>
            </a:r>
          </a:p>
          <a:p>
            <a:pPr lvl="1"/>
            <a:r>
              <a:rPr lang="en-NZ" sz="2000" dirty="0" smtClean="0"/>
              <a:t>YOU, for instance, are probably almost perfectly wrong for it (IDE interfaces aside) in terms of skills and intrinsic understanding of the product and its design (you know too much!)</a:t>
            </a:r>
          </a:p>
          <a:p>
            <a:r>
              <a:rPr lang="en-NZ" sz="2400" dirty="0" smtClean="0"/>
              <a:t>Heuristic evaluation and performance measurement are (valuable!) ways to side-step the issue of user selection</a:t>
            </a:r>
          </a:p>
          <a:p>
            <a:pPr lvl="1"/>
            <a:r>
              <a:rPr lang="en-NZ" sz="2000" dirty="0" smtClean="0"/>
              <a:t>Replace user with an expert, or a model</a:t>
            </a:r>
            <a:endParaRPr lang="en-NZ" sz="2000"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19</a:t>
            </a:fld>
            <a:r>
              <a:rPr lang="en-GB" smtClean="0"/>
              <a:t> </a:t>
            </a:r>
            <a:endParaRPr lang="en-GB"/>
          </a:p>
        </p:txBody>
      </p:sp>
    </p:spTree>
    <p:extLst>
      <p:ext uri="{BB962C8B-B14F-4D97-AF65-F5344CB8AC3E}">
        <p14:creationId xmlns:p14="http://schemas.microsoft.com/office/powerpoint/2010/main" val="415356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Learning objectives</a:t>
            </a:r>
            <a:endParaRPr lang="en-NZ" dirty="0"/>
          </a:p>
        </p:txBody>
      </p:sp>
      <p:sp>
        <p:nvSpPr>
          <p:cNvPr id="3" name="Content Placeholder 2"/>
          <p:cNvSpPr>
            <a:spLocks noGrp="1"/>
          </p:cNvSpPr>
          <p:nvPr>
            <p:ph idx="1"/>
          </p:nvPr>
        </p:nvSpPr>
        <p:spPr/>
        <p:txBody>
          <a:bodyPr/>
          <a:lstStyle/>
          <a:p>
            <a:r>
              <a:rPr lang="en-NZ" dirty="0" smtClean="0"/>
              <a:t>Be able to articulate why and when to do usability testing</a:t>
            </a:r>
          </a:p>
          <a:p>
            <a:r>
              <a:rPr lang="en-NZ" dirty="0" smtClean="0"/>
              <a:t>Be able to develop usability testing plans (continues next lecture)</a:t>
            </a:r>
          </a:p>
          <a:p>
            <a:r>
              <a:rPr lang="en-NZ" dirty="0" smtClean="0"/>
              <a:t>Be able to write usability test reports (continues next lecture)</a:t>
            </a:r>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2</a:t>
            </a:fld>
            <a:r>
              <a:rPr lang="en-GB" smtClean="0"/>
              <a:t> </a:t>
            </a:r>
            <a:endParaRPr lang="en-GB"/>
          </a:p>
        </p:txBody>
      </p:sp>
    </p:spTree>
    <p:extLst>
      <p:ext uri="{BB962C8B-B14F-4D97-AF65-F5344CB8AC3E}">
        <p14:creationId xmlns:p14="http://schemas.microsoft.com/office/powerpoint/2010/main" val="2317768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a:t>
            </a:r>
            <a:endParaRPr lang="en-NZ" dirty="0"/>
          </a:p>
        </p:txBody>
      </p:sp>
      <p:sp>
        <p:nvSpPr>
          <p:cNvPr id="3" name="Content Placeholder 2"/>
          <p:cNvSpPr>
            <a:spLocks noGrp="1"/>
          </p:cNvSpPr>
          <p:nvPr>
            <p:ph idx="1"/>
          </p:nvPr>
        </p:nvSpPr>
        <p:spPr/>
        <p:txBody>
          <a:bodyPr/>
          <a:lstStyle/>
          <a:p>
            <a:r>
              <a:rPr lang="en-NZ" dirty="0" smtClean="0"/>
              <a:t>Usability testing</a:t>
            </a:r>
          </a:p>
          <a:p>
            <a:endParaRPr lang="en-NZ" dirty="0"/>
          </a:p>
          <a:p>
            <a:r>
              <a:rPr lang="en-NZ" dirty="0" smtClean="0"/>
              <a:t>Why</a:t>
            </a:r>
          </a:p>
          <a:p>
            <a:r>
              <a:rPr lang="en-NZ" dirty="0" smtClean="0"/>
              <a:t>When</a:t>
            </a:r>
          </a:p>
          <a:p>
            <a:r>
              <a:rPr lang="en-NZ" dirty="0" smtClean="0"/>
              <a:t>How</a:t>
            </a:r>
          </a:p>
          <a:p>
            <a:r>
              <a:rPr lang="en-NZ" dirty="0" smtClean="0"/>
              <a:t>Results</a:t>
            </a:r>
          </a:p>
          <a:p>
            <a:r>
              <a:rPr lang="en-NZ" dirty="0" smtClean="0"/>
              <a:t>Effectiveness</a:t>
            </a:r>
          </a:p>
          <a:p>
            <a:endParaRPr lang="en-NZ" dirty="0"/>
          </a:p>
          <a:p>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20</a:t>
            </a:fld>
            <a:r>
              <a:rPr lang="en-GB" smtClean="0"/>
              <a:t> </a:t>
            </a:r>
            <a:endParaRPr lang="en-GB"/>
          </a:p>
        </p:txBody>
      </p:sp>
    </p:spTree>
    <p:extLst>
      <p:ext uri="{BB962C8B-B14F-4D97-AF65-F5344CB8AC3E}">
        <p14:creationId xmlns:p14="http://schemas.microsoft.com/office/powerpoint/2010/main" val="227297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NZ" dirty="0" smtClean="0"/>
              <a:t>Usability Testing</a:t>
            </a:r>
          </a:p>
        </p:txBody>
      </p:sp>
      <p:sp>
        <p:nvSpPr>
          <p:cNvPr id="3" name="Content Placeholder 2"/>
          <p:cNvSpPr>
            <a:spLocks noGrp="1"/>
          </p:cNvSpPr>
          <p:nvPr>
            <p:ph idx="1"/>
          </p:nvPr>
        </p:nvSpPr>
        <p:spPr>
          <a:xfrm>
            <a:off x="467544" y="1577899"/>
            <a:ext cx="8229600" cy="3096345"/>
          </a:xfrm>
        </p:spPr>
        <p:txBody>
          <a:bodyPr>
            <a:normAutofit/>
          </a:bodyPr>
          <a:lstStyle/>
          <a:p>
            <a:r>
              <a:rPr lang="en-NZ" dirty="0" smtClean="0"/>
              <a:t>Testing it with representative users</a:t>
            </a:r>
          </a:p>
          <a:p>
            <a:pPr lvl="1"/>
            <a:r>
              <a:rPr lang="en-NZ" dirty="0" smtClean="0"/>
              <a:t>users will try to complete typical tasks while observers watch, listen and take notes.</a:t>
            </a:r>
          </a:p>
          <a:p>
            <a:r>
              <a:rPr lang="en-NZ" dirty="0" smtClean="0"/>
              <a:t>Goal is to identify any usability problems</a:t>
            </a:r>
          </a:p>
          <a:p>
            <a:pPr lvl="1"/>
            <a:r>
              <a:rPr lang="en-NZ" dirty="0" smtClean="0"/>
              <a:t> collect quantitative data  on participants' performance (e.g., time on task, error rates)</a:t>
            </a:r>
          </a:p>
          <a:p>
            <a:pPr lvl="1"/>
            <a:r>
              <a:rPr lang="en-NZ" dirty="0" smtClean="0"/>
              <a:t>determine participant's satisfaction with the product.</a:t>
            </a:r>
          </a:p>
          <a:p>
            <a:endParaRPr lang="en-N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000" y="4674244"/>
            <a:ext cx="6120680" cy="190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42000" y="6581001"/>
            <a:ext cx="6408712" cy="276999"/>
          </a:xfrm>
          <a:prstGeom prst="rect">
            <a:avLst/>
          </a:prstGeom>
        </p:spPr>
        <p:txBody>
          <a:bodyPr wrap="square">
            <a:spAutoFit/>
          </a:bodyPr>
          <a:lstStyle/>
          <a:p>
            <a:r>
              <a:rPr lang="en-NZ" sz="1200" dirty="0" smtClean="0">
                <a:hlinkClick r:id="rId3"/>
              </a:rPr>
              <a:t>http://www.90percentofeverything.com/2009/07/24/more-dilbert-on-user-experience/</a:t>
            </a:r>
            <a:r>
              <a:rPr lang="en-NZ" sz="1200" dirty="0" smtClean="0"/>
              <a:t> </a:t>
            </a:r>
            <a:endParaRPr lang="en-NZ" sz="1200" dirty="0"/>
          </a:p>
        </p:txBody>
      </p:sp>
    </p:spTree>
    <p:extLst>
      <p:ext uri="{BB962C8B-B14F-4D97-AF65-F5344CB8AC3E}">
        <p14:creationId xmlns:p14="http://schemas.microsoft.com/office/powerpoint/2010/main" val="2163899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NZ" dirty="0" smtClean="0"/>
              <a:t>When to Test</a:t>
            </a:r>
            <a:endParaRPr lang="en-NZ" dirty="0"/>
          </a:p>
        </p:txBody>
      </p:sp>
      <p:sp>
        <p:nvSpPr>
          <p:cNvPr id="3" name="Content Placeholder 2"/>
          <p:cNvSpPr>
            <a:spLocks noGrp="1"/>
          </p:cNvSpPr>
          <p:nvPr>
            <p:ph idx="1"/>
          </p:nvPr>
        </p:nvSpPr>
        <p:spPr>
          <a:xfrm>
            <a:off x="467544" y="2132856"/>
            <a:ext cx="8229600" cy="4389437"/>
          </a:xfrm>
        </p:spPr>
        <p:txBody>
          <a:bodyPr/>
          <a:lstStyle/>
          <a:p>
            <a:r>
              <a:rPr lang="en-NZ" dirty="0" smtClean="0"/>
              <a:t>You should test early and test often. Usability testing lets the design and development teams identify problems before they get coded (i.e., "set in concrete”). The earlier those problems are found and fixed, the less expensive the fixes are.</a:t>
            </a:r>
          </a:p>
          <a:p>
            <a:endParaRPr lang="en-NZ" dirty="0" smtClean="0"/>
          </a:p>
          <a:p>
            <a:r>
              <a:rPr lang="en-NZ" dirty="0" smtClean="0"/>
              <a:t>Test as much as possible with paper prototypes</a:t>
            </a:r>
          </a:p>
          <a:p>
            <a:pPr lvl="1"/>
            <a:r>
              <a:rPr lang="en-NZ" dirty="0" smtClean="0"/>
              <a:t>Main flow (fit to user’s notion of natural workflow)</a:t>
            </a:r>
          </a:p>
          <a:p>
            <a:pPr lvl="1"/>
            <a:r>
              <a:rPr lang="en-NZ" dirty="0" smtClean="0"/>
              <a:t>Interface metaphor (the ‘big picture’ of the look and feel)</a:t>
            </a:r>
          </a:p>
          <a:p>
            <a:pPr lvl="1"/>
            <a:r>
              <a:rPr lang="en-NZ" dirty="0" smtClean="0"/>
              <a:t>Key screens where most of the work will get done</a:t>
            </a:r>
            <a:endParaRPr lang="en-NZ" dirty="0"/>
          </a:p>
        </p:txBody>
      </p:sp>
    </p:spTree>
    <p:extLst>
      <p:ext uri="{BB962C8B-B14F-4D97-AF65-F5344CB8AC3E}">
        <p14:creationId xmlns:p14="http://schemas.microsoft.com/office/powerpoint/2010/main" val="303409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lstStyle/>
          <a:p>
            <a:r>
              <a:rPr lang="en-NZ" dirty="0" smtClean="0"/>
              <a:t>Role of the usability test</a:t>
            </a:r>
            <a:endParaRPr lang="en-NZ" dirty="0"/>
          </a:p>
        </p:txBody>
      </p:sp>
      <p:sp>
        <p:nvSpPr>
          <p:cNvPr id="3" name="Content Placeholder 2"/>
          <p:cNvSpPr>
            <a:spLocks noGrp="1"/>
          </p:cNvSpPr>
          <p:nvPr>
            <p:ph idx="1"/>
          </p:nvPr>
        </p:nvSpPr>
        <p:spPr>
          <a:xfrm>
            <a:off x="457200" y="1634977"/>
            <a:ext cx="8229600" cy="4389437"/>
          </a:xfrm>
        </p:spPr>
        <p:txBody>
          <a:bodyPr/>
          <a:lstStyle/>
          <a:p>
            <a:r>
              <a:rPr lang="en-NZ" dirty="0" smtClean="0"/>
              <a:t>In design</a:t>
            </a:r>
          </a:p>
          <a:p>
            <a:pPr lvl="1"/>
            <a:r>
              <a:rPr lang="en-NZ" dirty="0" smtClean="0"/>
              <a:t>Early, often, informal, preferably with paper prototype to get the right product concept</a:t>
            </a:r>
          </a:p>
          <a:p>
            <a:pPr lvl="1"/>
            <a:r>
              <a:rPr lang="en-NZ" dirty="0" smtClean="0"/>
              <a:t>As the design progresses</a:t>
            </a:r>
          </a:p>
          <a:p>
            <a:pPr lvl="2"/>
            <a:r>
              <a:rPr lang="en-NZ" dirty="0" smtClean="0"/>
              <a:t>Working prototypes, more formal</a:t>
            </a:r>
          </a:p>
          <a:p>
            <a:pPr lvl="2"/>
            <a:r>
              <a:rPr lang="en-NZ" dirty="0" smtClean="0"/>
              <a:t>Feedback to design team and broader project management on areas and priorities for change</a:t>
            </a:r>
          </a:p>
          <a:p>
            <a:r>
              <a:rPr lang="en-NZ" dirty="0" smtClean="0"/>
              <a:t>In product selection</a:t>
            </a:r>
          </a:p>
          <a:p>
            <a:pPr lvl="1"/>
            <a:r>
              <a:rPr lang="en-NZ" dirty="0" smtClean="0"/>
              <a:t>Will this product work for your organisation (or your client)?</a:t>
            </a:r>
          </a:p>
          <a:p>
            <a:pPr lvl="1"/>
            <a:r>
              <a:rPr lang="en-NZ" dirty="0" smtClean="0"/>
              <a:t>Where is it at variance from ideal?  Can the vendor address these issues and/or the client cope with them??</a:t>
            </a:r>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5</a:t>
            </a:fld>
            <a:r>
              <a:rPr lang="en-GB" smtClean="0"/>
              <a:t> </a:t>
            </a:r>
            <a:endParaRPr lang="en-GB"/>
          </a:p>
        </p:txBody>
      </p:sp>
    </p:spTree>
    <p:extLst>
      <p:ext uri="{BB962C8B-B14F-4D97-AF65-F5344CB8AC3E}">
        <p14:creationId xmlns:p14="http://schemas.microsoft.com/office/powerpoint/2010/main" val="340845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pPr algn="ctr"/>
            <a:r>
              <a:rPr lang="en-NZ" dirty="0" smtClean="0"/>
              <a:t>How to test</a:t>
            </a:r>
            <a:endParaRPr lang="en-NZ" dirty="0"/>
          </a:p>
        </p:txBody>
      </p:sp>
      <p:sp>
        <p:nvSpPr>
          <p:cNvPr id="3" name="Content Placeholder 2"/>
          <p:cNvSpPr>
            <a:spLocks noGrp="1"/>
          </p:cNvSpPr>
          <p:nvPr>
            <p:ph idx="1"/>
          </p:nvPr>
        </p:nvSpPr>
        <p:spPr>
          <a:xfrm>
            <a:off x="457200" y="1412776"/>
            <a:ext cx="8229600" cy="4590181"/>
          </a:xfrm>
        </p:spPr>
        <p:txBody>
          <a:bodyPr/>
          <a:lstStyle/>
          <a:p>
            <a:r>
              <a:rPr lang="en-NZ" dirty="0" smtClean="0"/>
              <a:t>Know what your goal is (actually this is true for all usability evaluation methods – heuristic, performance measure-based [e.g. </a:t>
            </a:r>
            <a:r>
              <a:rPr lang="en-NZ" dirty="0" err="1" smtClean="0"/>
              <a:t>Fitts</a:t>
            </a:r>
            <a:r>
              <a:rPr lang="en-NZ" dirty="0" smtClean="0"/>
              <a:t>’ Law] or participant based) </a:t>
            </a:r>
          </a:p>
          <a:p>
            <a:pPr lvl="1"/>
            <a:r>
              <a:rPr lang="en-NZ" dirty="0" smtClean="0"/>
              <a:t>Focus on whatever you believe are the key aspects, e.g.</a:t>
            </a:r>
          </a:p>
          <a:p>
            <a:pPr lvl="2"/>
            <a:r>
              <a:rPr lang="en-NZ" dirty="0" smtClean="0"/>
              <a:t>Navigation</a:t>
            </a:r>
          </a:p>
          <a:p>
            <a:pPr lvl="2"/>
            <a:r>
              <a:rPr lang="en-NZ" dirty="0" smtClean="0"/>
              <a:t>Specific</a:t>
            </a:r>
            <a:r>
              <a:rPr lang="en-NZ" baseline="0" dirty="0" smtClean="0"/>
              <a:t> task</a:t>
            </a:r>
          </a:p>
          <a:p>
            <a:pPr lvl="2"/>
            <a:r>
              <a:rPr lang="en-NZ" baseline="0" dirty="0" smtClean="0"/>
              <a:t>Perfecting a specific (novel</a:t>
            </a:r>
            <a:r>
              <a:rPr lang="en-NZ" dirty="0" smtClean="0"/>
              <a:t> or critical)</a:t>
            </a:r>
            <a:r>
              <a:rPr lang="en-NZ" baseline="0" dirty="0" smtClean="0"/>
              <a:t> control</a:t>
            </a:r>
          </a:p>
          <a:p>
            <a:r>
              <a:rPr lang="en-NZ" dirty="0" smtClean="0"/>
              <a:t>Set the task accordingly</a:t>
            </a:r>
          </a:p>
          <a:p>
            <a:r>
              <a:rPr lang="en-NZ" dirty="0" smtClean="0"/>
              <a:t>Recruit participants</a:t>
            </a:r>
          </a:p>
          <a:p>
            <a:r>
              <a:rPr lang="en-NZ" dirty="0" smtClean="0"/>
              <a:t>Observe</a:t>
            </a:r>
          </a:p>
          <a:p>
            <a:r>
              <a:rPr lang="en-NZ" dirty="0" smtClean="0"/>
              <a:t>Record (specialised tool: </a:t>
            </a:r>
            <a:r>
              <a:rPr lang="en-NZ" dirty="0" err="1" smtClean="0"/>
              <a:t>Morae</a:t>
            </a:r>
            <a:r>
              <a:rPr lang="en-NZ" dirty="0" smtClean="0"/>
              <a:t> – In a later tutorial)</a:t>
            </a:r>
          </a:p>
          <a:p>
            <a:pPr lvl="1"/>
            <a:r>
              <a:rPr lang="en-NZ" dirty="0" smtClean="0"/>
              <a:t>Co-located, or Remote </a:t>
            </a:r>
          </a:p>
        </p:txBody>
      </p:sp>
    </p:spTree>
    <p:extLst>
      <p:ext uri="{BB962C8B-B14F-4D97-AF65-F5344CB8AC3E}">
        <p14:creationId xmlns:p14="http://schemas.microsoft.com/office/powerpoint/2010/main" val="1621462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400" dirty="0" smtClean="0"/>
              <a:t>Old-fashioned deluxe usability lab</a:t>
            </a:r>
            <a:endParaRPr lang="en-NZ" sz="4400" dirty="0"/>
          </a:p>
        </p:txBody>
      </p:sp>
      <p:sp>
        <p:nvSpPr>
          <p:cNvPr id="3" name="Content Placeholder 2"/>
          <p:cNvSpPr>
            <a:spLocks noGrp="1"/>
          </p:cNvSpPr>
          <p:nvPr>
            <p:ph idx="1"/>
          </p:nvPr>
        </p:nvSpPr>
        <p:spPr>
          <a:xfrm>
            <a:off x="457200" y="1935163"/>
            <a:ext cx="2170584" cy="4389437"/>
          </a:xfrm>
        </p:spPr>
        <p:txBody>
          <a:bodyPr/>
          <a:lstStyle/>
          <a:p>
            <a:r>
              <a:rPr lang="en-NZ" sz="2400" dirty="0" smtClean="0"/>
              <a:t>Still, can be handy to get thorough </a:t>
            </a:r>
            <a:r>
              <a:rPr lang="en-NZ" sz="2400" dirty="0" err="1" smtClean="0"/>
              <a:t>documenta-tion</a:t>
            </a:r>
            <a:r>
              <a:rPr lang="en-NZ" sz="2400" dirty="0" smtClean="0"/>
              <a:t> of a test!</a:t>
            </a:r>
            <a:endParaRPr lang="en-NZ" sz="2400"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7</a:t>
            </a:fld>
            <a:r>
              <a:rPr lang="en-GB" smtClean="0"/>
              <a:t> </a:t>
            </a:r>
            <a:endParaRPr lang="en-GB"/>
          </a:p>
        </p:txBody>
      </p:sp>
      <p:pic>
        <p:nvPicPr>
          <p:cNvPr id="1026" name="Picture 2" descr="http://old.sigchi.org/chi97/proceedings/overview/tst-f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060848"/>
            <a:ext cx="6096000"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98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Karl"/>
          <p:cNvPicPr>
            <a:picLocks noChangeAspect="1" noChangeArrowheads="1"/>
          </p:cNvPicPr>
          <p:nvPr/>
        </p:nvPicPr>
        <p:blipFill>
          <a:blip r:embed="rId2"/>
          <a:srcRect/>
          <a:stretch>
            <a:fillRect/>
          </a:stretch>
        </p:blipFill>
        <p:spPr bwMode="auto">
          <a:xfrm>
            <a:off x="899592" y="19473"/>
            <a:ext cx="8092008" cy="6135345"/>
          </a:xfrm>
          <a:prstGeom prst="rect">
            <a:avLst/>
          </a:prstGeom>
          <a:noFill/>
          <a:ln w="9525">
            <a:noFill/>
            <a:miter lim="800000"/>
            <a:headEnd/>
            <a:tailEnd/>
          </a:ln>
        </p:spPr>
      </p:pic>
      <p:sp>
        <p:nvSpPr>
          <p:cNvPr id="5" name="TextBox 4"/>
          <p:cNvSpPr txBox="1"/>
          <p:nvPr/>
        </p:nvSpPr>
        <p:spPr>
          <a:xfrm>
            <a:off x="728464" y="6214165"/>
            <a:ext cx="7011888" cy="646331"/>
          </a:xfrm>
          <a:prstGeom prst="rect">
            <a:avLst/>
          </a:prstGeom>
          <a:noFill/>
        </p:spPr>
        <p:txBody>
          <a:bodyPr wrap="square" rtlCol="0">
            <a:spAutoFit/>
          </a:bodyPr>
          <a:lstStyle/>
          <a:p>
            <a:pPr algn="l"/>
            <a:r>
              <a:rPr lang="en-NZ" dirty="0" smtClean="0"/>
              <a:t>Example of a </a:t>
            </a:r>
            <a:r>
              <a:rPr lang="en-NZ" dirty="0" err="1" smtClean="0"/>
              <a:t>Morae</a:t>
            </a:r>
            <a:r>
              <a:rPr lang="en-NZ" dirty="0" smtClean="0"/>
              <a:t> screen</a:t>
            </a:r>
            <a:br>
              <a:rPr lang="en-NZ" dirty="0" smtClean="0"/>
            </a:br>
            <a:r>
              <a:rPr lang="en-NZ" dirty="0" smtClean="0"/>
              <a:t>(real GP, actor as patient, cardiovascular risk assessment task) </a:t>
            </a:r>
            <a:endParaRPr lang="en-NZ" dirty="0"/>
          </a:p>
        </p:txBody>
      </p:sp>
    </p:spTree>
    <p:extLst>
      <p:ext uri="{BB962C8B-B14F-4D97-AF65-F5344CB8AC3E}">
        <p14:creationId xmlns:p14="http://schemas.microsoft.com/office/powerpoint/2010/main" val="3382652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4474840" cy="2076078"/>
          </a:xfrm>
        </p:spPr>
        <p:txBody>
          <a:bodyPr/>
          <a:lstStyle/>
          <a:p>
            <a:r>
              <a:rPr lang="en-NZ" dirty="0" smtClean="0"/>
              <a:t>Remote usability testing</a:t>
            </a:r>
            <a:endParaRPr lang="en-NZ" dirty="0"/>
          </a:p>
        </p:txBody>
      </p:sp>
      <p:sp>
        <p:nvSpPr>
          <p:cNvPr id="3" name="Content Placeholder 2"/>
          <p:cNvSpPr>
            <a:spLocks noGrp="1"/>
          </p:cNvSpPr>
          <p:nvPr>
            <p:ph idx="1"/>
          </p:nvPr>
        </p:nvSpPr>
        <p:spPr>
          <a:xfrm>
            <a:off x="457200" y="2924944"/>
            <a:ext cx="4402832" cy="3399656"/>
          </a:xfrm>
        </p:spPr>
        <p:txBody>
          <a:bodyPr/>
          <a:lstStyle/>
          <a:p>
            <a:r>
              <a:rPr lang="en-NZ" dirty="0" smtClean="0"/>
              <a:t>Nowadays you can do a usability test with all or part of the evaluation team in another country!</a:t>
            </a:r>
          </a:p>
          <a:p>
            <a:pPr lvl="1"/>
            <a:r>
              <a:rPr lang="en-NZ" dirty="0" smtClean="0"/>
              <a:t>Log audio and video of user</a:t>
            </a:r>
          </a:p>
          <a:p>
            <a:pPr lvl="1"/>
            <a:r>
              <a:rPr lang="en-NZ" dirty="0" smtClean="0"/>
              <a:t>And log synchronized video of action on screen</a:t>
            </a:r>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9</a:t>
            </a:fld>
            <a:r>
              <a:rPr lang="en-GB" smtClean="0"/>
              <a:t> </a:t>
            </a:r>
            <a:endParaRPr lang="en-GB"/>
          </a:p>
        </p:txBody>
      </p:sp>
      <p:pic>
        <p:nvPicPr>
          <p:cNvPr id="2050" name="Picture 2" descr="http://upload.wikimedia.org/wikipedia/commons/a/a7/Study_participa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32656"/>
            <a:ext cx="3738415"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2600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13016</TotalTime>
  <Words>966</Words>
  <Application>Microsoft Office PowerPoint</Application>
  <PresentationFormat>On-screen Show (4:3)</PresentationFormat>
  <Paragraphs>132</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Constantia</vt:lpstr>
      <vt:lpstr>Wingdings 2</vt:lpstr>
      <vt:lpstr>Flow</vt:lpstr>
      <vt:lpstr>Usability Testing   </vt:lpstr>
      <vt:lpstr>Learning objectives</vt:lpstr>
      <vt:lpstr>Usability Testing</vt:lpstr>
      <vt:lpstr>When to Test</vt:lpstr>
      <vt:lpstr>Role of the usability test</vt:lpstr>
      <vt:lpstr>How to test</vt:lpstr>
      <vt:lpstr>Old-fashioned deluxe usability lab</vt:lpstr>
      <vt:lpstr>PowerPoint Presentation</vt:lpstr>
      <vt:lpstr>Remote usability testing</vt:lpstr>
      <vt:lpstr>What You Learn</vt:lpstr>
      <vt:lpstr>Making Use of What You Learn</vt:lpstr>
      <vt:lpstr>Usability testing results</vt:lpstr>
      <vt:lpstr>Iterative evaluation</vt:lpstr>
      <vt:lpstr>Round 1 and 2 results</vt:lpstr>
      <vt:lpstr>Improved User Satisfaction!</vt:lpstr>
      <vt:lpstr>Results summary</vt:lpstr>
      <vt:lpstr>Tips</vt:lpstr>
      <vt:lpstr>Test Planning</vt:lpstr>
      <vt:lpstr>Selecting ‘users’</vt:lpstr>
      <vt:lpstr>Summary</vt:lpstr>
    </vt:vector>
  </TitlesOfParts>
  <Company>UoA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dc:title>
  <dc:creator>beryl</dc:creator>
  <cp:lastModifiedBy>bpli001</cp:lastModifiedBy>
  <cp:revision>241</cp:revision>
  <cp:lastPrinted>2014-03-06T20:59:35Z</cp:lastPrinted>
  <dcterms:created xsi:type="dcterms:W3CDTF">2004-07-08T22:52:21Z</dcterms:created>
  <dcterms:modified xsi:type="dcterms:W3CDTF">2015-03-11T02:14:58Z</dcterms:modified>
</cp:coreProperties>
</file>